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ed Hat Display SemiBold"/>
      <p:regular r:id="rId32"/>
      <p:bold r:id="rId33"/>
      <p:italic r:id="rId34"/>
      <p:boldItalic r:id="rId35"/>
    </p:embeddedFont>
    <p:embeddedFont>
      <p:font typeface="Darker Grotesque"/>
      <p:regular r:id="rId36"/>
      <p:bold r:id="rId37"/>
    </p:embeddedFont>
    <p:embeddedFont>
      <p:font typeface="Red Hat Display"/>
      <p:regular r:id="rId38"/>
      <p:bold r:id="rId39"/>
      <p:italic r:id="rId40"/>
      <p:boldItalic r:id="rId41"/>
    </p:embeddedFont>
    <p:embeddedFont>
      <p:font typeface="Old Standard TT"/>
      <p:regular r:id="rId42"/>
      <p:bold r:id="rId43"/>
      <p:italic r:id="rId44"/>
    </p:embeddedFont>
    <p:embeddedFont>
      <p:font typeface="BIZ UDPMincho"/>
      <p:regular r:id="rId45"/>
      <p:bold r:id="rId46"/>
    </p:embeddedFont>
    <p:embeddedFont>
      <p:font typeface="Archiv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edHatDisplay-italic.fntdata"/><Relationship Id="rId42" Type="http://schemas.openxmlformats.org/officeDocument/2006/relationships/font" Target="fonts/OldStandardTT-regular.fntdata"/><Relationship Id="rId41" Type="http://schemas.openxmlformats.org/officeDocument/2006/relationships/font" Target="fonts/RedHatDisplay-boldItalic.fntdata"/><Relationship Id="rId44" Type="http://schemas.openxmlformats.org/officeDocument/2006/relationships/font" Target="fonts/OldStandardTT-italic.fntdata"/><Relationship Id="rId43" Type="http://schemas.openxmlformats.org/officeDocument/2006/relationships/font" Target="fonts/OldStandardTT-bold.fntdata"/><Relationship Id="rId46" Type="http://schemas.openxmlformats.org/officeDocument/2006/relationships/font" Target="fonts/BIZUDPMincho-bold.fntdata"/><Relationship Id="rId45" Type="http://schemas.openxmlformats.org/officeDocument/2006/relationships/font" Target="fonts/BIZUDPMinch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chivo-bold.fntdata"/><Relationship Id="rId47" Type="http://schemas.openxmlformats.org/officeDocument/2006/relationships/font" Target="fonts/Archivo-regular.fntdata"/><Relationship Id="rId49" Type="http://schemas.openxmlformats.org/officeDocument/2006/relationships/font" Target="fonts/Archiv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edHatDisplaySemiBold-bold.fntdata"/><Relationship Id="rId32" Type="http://schemas.openxmlformats.org/officeDocument/2006/relationships/font" Target="fonts/RedHatDisplaySemiBold-regular.fntdata"/><Relationship Id="rId35" Type="http://schemas.openxmlformats.org/officeDocument/2006/relationships/font" Target="fonts/RedHatDisplaySemiBold-boldItalic.fntdata"/><Relationship Id="rId34" Type="http://schemas.openxmlformats.org/officeDocument/2006/relationships/font" Target="fonts/RedHatDisplaySemiBold-italic.fntdata"/><Relationship Id="rId37" Type="http://schemas.openxmlformats.org/officeDocument/2006/relationships/font" Target="fonts/DarkerGrotesque-bold.fntdata"/><Relationship Id="rId36" Type="http://schemas.openxmlformats.org/officeDocument/2006/relationships/font" Target="fonts/DarkerGrotesque-regular.fntdata"/><Relationship Id="rId39" Type="http://schemas.openxmlformats.org/officeDocument/2006/relationships/font" Target="fonts/RedHatDisplay-bold.fntdata"/><Relationship Id="rId38" Type="http://schemas.openxmlformats.org/officeDocument/2006/relationships/font" Target="fonts/RedHatDispl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Archiv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chemeClr val="dk1"/>
              </a:solidFill>
            </a:endParaRPr>
          </a:p>
          <a:p>
            <a:pPr indent="0" lvl="0" marL="0" rtl="0" algn="l">
              <a:spcBef>
                <a:spcPts val="0"/>
              </a:spcBef>
              <a:spcAft>
                <a:spcPts val="0"/>
              </a:spcAft>
              <a:buNone/>
            </a:pPr>
            <a:r>
              <a:rPr lang="en" sz="1400">
                <a:solidFill>
                  <a:schemeClr val="dk1"/>
                </a:solidFill>
              </a:rPr>
              <a:t>“Good morning, everyone. I’m Maneesh, and along with my teammates Balram and Dhanush, we’re presenting our project on </a:t>
            </a:r>
            <a:r>
              <a:rPr b="1" i="1" lang="en" sz="1400">
                <a:solidFill>
                  <a:schemeClr val="dk1"/>
                </a:solidFill>
              </a:rPr>
              <a:t>Student Dropout Prediction</a:t>
            </a:r>
            <a:r>
              <a:rPr lang="en" sz="1400">
                <a:solidFill>
                  <a:schemeClr val="dk1"/>
                </a:solidFill>
              </a:rPr>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51588e19b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551588e19b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done 3 iterations of models.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51588e19b_0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51588e19b_0_1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first iteration we retained most relevant 21 features we found through EDA.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built random forest and XGBoost model which are best suited for classification models when the classes are imbalanced.</a:t>
            </a:r>
            <a:endParaRPr/>
          </a:p>
          <a:p>
            <a:pPr indent="0" lvl="0" marL="0" rtl="0" algn="l">
              <a:spcBef>
                <a:spcPts val="0"/>
              </a:spcBef>
              <a:spcAft>
                <a:spcPts val="0"/>
              </a:spcAft>
              <a:buNone/>
            </a:pPr>
            <a:r>
              <a:rPr lang="en"/>
              <a:t>Features like in-built feature importance calculations make them </a:t>
            </a:r>
            <a:r>
              <a:rPr lang="en"/>
              <a:t>easy and simple to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have robust, more accurate prediction we used Voting Classifier, which combines the strengths of both Random Forest and XGBoost by averaging their predicted probabilities, leading to improved generalization and stability in our results.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Iterations 1 and 2, we built and tuned models, then combined them using a Voting Classifier. XGBoost and the Voting Classifier showed the best performance, with very close scores. AUC was consistently high across models, which might suggest some difficulty in predicting one of the classes accurately.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look into confusion matrix of 'xgb_base' and understand better.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51588e19b_0_8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51588e19b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model performs well in distinguishing between </a:t>
            </a:r>
            <a:r>
              <a:rPr b="1" lang="en">
                <a:solidFill>
                  <a:schemeClr val="dk1"/>
                </a:solidFill>
              </a:rPr>
              <a:t>Dropout (0)</a:t>
            </a:r>
            <a:r>
              <a:rPr lang="en">
                <a:solidFill>
                  <a:schemeClr val="dk1"/>
                </a:solidFill>
              </a:rPr>
              <a:t> and </a:t>
            </a:r>
            <a:r>
              <a:rPr b="1" lang="en">
                <a:solidFill>
                  <a:schemeClr val="dk1"/>
                </a:solidFill>
              </a:rPr>
              <a:t>Graduate (2)</a:t>
            </a:r>
            <a:r>
              <a:rPr lang="en">
                <a:solidFill>
                  <a:schemeClr val="dk1"/>
                </a:solidFill>
              </a:rPr>
              <a:t>. However, it struggles more with </a:t>
            </a:r>
            <a:r>
              <a:rPr b="1" lang="en">
                <a:solidFill>
                  <a:schemeClr val="dk1"/>
                </a:solidFill>
              </a:rPr>
              <a:t>Enrolled (1)</a:t>
            </a:r>
            <a:r>
              <a:rPr lang="en">
                <a:solidFill>
                  <a:schemeClr val="dk1"/>
                </a:solidFill>
              </a:rPr>
              <a:t>, which makes sense—</a:t>
            </a:r>
            <a:r>
              <a:rPr b="1" lang="en">
                <a:solidFill>
                  <a:schemeClr val="dk1"/>
                </a:solidFill>
              </a:rPr>
              <a:t>Enrolled is an intermediate state</a:t>
            </a:r>
            <a:r>
              <a:rPr lang="en">
                <a:solidFill>
                  <a:schemeClr val="dk1"/>
                </a:solidFill>
              </a:rPr>
              <a:t> that could lead to either dropout or graduation. This overlap likely introduces ambiguity and affects the model's ability to classify it accurately.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51588e19b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51588e19b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t>
            </a:r>
            <a:r>
              <a:rPr lang="en"/>
              <a:t>second</a:t>
            </a:r>
            <a:r>
              <a:rPr lang="en"/>
              <a:t> iteration we decided to drop the “enrolled” target and retaining the same number of features.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51588e19b_0_15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51588e19b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performance of the five binary classification models is much better than all 3-classes models before.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'XGB_base' and 'VotingClassifier' performs better than the other models again, and their performances are also very close: 'XGB_base' performs slightly better than 'VotingClassifier' in terms of balanced accuracy and F1 score, but it's AUC is a bit lower than that of 'VotingClassifier'.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51588e19b_0_9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51588e19b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further improve the model I wanted to understand which features had the biggest impact on predicting student dropout, so I used </a:t>
            </a:r>
            <a:r>
              <a:rPr b="1" lang="en">
                <a:solidFill>
                  <a:schemeClr val="dk1"/>
                </a:solidFill>
              </a:rPr>
              <a:t>three different methods</a:t>
            </a:r>
            <a:r>
              <a:rPr lang="en">
                <a:solidFill>
                  <a:schemeClr val="dk1"/>
                </a:solidFill>
              </a:rPr>
              <a:t> to calculate feature importance:</a:t>
            </a:r>
            <a:br>
              <a:rPr lang="en">
                <a:solidFill>
                  <a:schemeClr val="dk1"/>
                </a:solidFill>
              </a:rPr>
            </a:b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Random Forest’s built-in method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XGBoost’s built-in method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Permutation importance, which works by shuffling each feature and measuring how much the model’s performance drops."</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Each method gives a slightly different perspective, so combining them makes the results more reliable. If all three agree a feature is important, we can be more confident it's really meaningful."</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Once I had all three scores, I averaged them for each feature to get a single, balanced importance score. Then I sorted the features and calculated how much of the total importance each one contributed.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51588e19b_0_8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51588e19b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 this graph, you can see two plots. The first one ranks all the features by their importance, and the second one shows how that importance adds up across the features. What stands out is that not all features are equally important—some contribute very little to the model.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If you look at the dashed line in the second plot, it marks the point where the cumulative importance reaches 95%. This happens by the 15th feature. Interestingly, the 15th feature is 'Gender', and its score is almost the same as the next one, 'Application_order', meaning both have nearly equal importance.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So to keep the model efficient without losing predictive power, I’m choosing to keep the </a:t>
            </a:r>
            <a:r>
              <a:rPr b="1" lang="en">
                <a:solidFill>
                  <a:schemeClr val="dk1"/>
                </a:solidFill>
              </a:rPr>
              <a:t>top 16 features</a:t>
            </a:r>
            <a:r>
              <a:rPr lang="en">
                <a:solidFill>
                  <a:schemeClr val="dk1"/>
                </a:solidFill>
              </a:rPr>
              <a:t> and remove the rest before retraining.</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551588e19b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551588e19b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Iteration with 16 features and 2 targets.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551588e19b_0_15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551588e19b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Voting Classifier 'vc_b16' achieved a balanced accuracy of 0.93, an F1 score of 0.921 and an AUC score of 0.959, making it the best model among all those we've built.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51588e19b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51588e19b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quick outline of the presentation which we will walk you through.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51588e19b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51588e19b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into the results &amp; analysis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51588e19b_0_15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51588e19b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Across three iterations, with evolving class numbers (from 3 to binary) and feature sets (from 21 to 16), model performance improved significantly. Balanced accuracy jumped from 0.75 to 0.93 (an increase of 24%), F1-score rose from 0.76 to 0.92 (an increase of 21%), and AUC increased from 0.91 to 0.96 (an increase of 5%), indicating substantial gains in classification accuracy.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551588e19b_0_15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551588e19b_0_1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features are 'curri_avg_approved,' 'Tuition_fees_up_to_date,' and 'curri_avg_grade,' followed by 'curri_avg_enrolled,' 'Course,' and 'Age'. Among these top features, four are academic data, one is socioeconomic data, and one is demographic 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51588e19b_0_15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551588e19b_0_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how these features influence whether students drop out or graduate.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POINTS FOR BOXPLOT**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Students whose tuition fees are not up to date have a very high dropout rate of 87.05% and a very low graduation rate of 4.95%.</a:t>
            </a:r>
            <a:endParaRPr/>
          </a:p>
          <a:p>
            <a:pPr indent="0" lvl="0" marL="0" rtl="0" algn="l">
              <a:spcBef>
                <a:spcPts val="0"/>
              </a:spcBef>
              <a:spcAft>
                <a:spcPts val="0"/>
              </a:spcAft>
              <a:buNone/>
            </a:pPr>
            <a:r>
              <a:rPr lang="en"/>
              <a:t>The 'Age' variable ranges from 17 to 70 in the dataset. Divided it into four age groups and then visualize the dropout rate by age group and gender.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dropout rates of both females and males increase with age, but females consistently have lower dropout rates across all age groups, suggesting that both age and gender are important factors influencing students' likelihood of dropping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551588e19b_0_15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551588e19b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dropout rates in different courses range from 15.4% to 66.7%. Five out of 17 courses have dropout rates exceeding 50%.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dataset, there are more females than males, resulting in a predominance of female students in most courses. While enrollments vary across different courses, the proportions of female and male students also differ, suggesting that factors beyond gender contribute to dropout rates.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99086fc1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99086fc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better understand the impact of key factors on dropout risk, I created three simulated datasets—one each for </a:t>
            </a:r>
            <a:r>
              <a:rPr b="1" lang="en">
                <a:solidFill>
                  <a:schemeClr val="dk1"/>
                </a:solidFill>
              </a:rPr>
              <a:t>average grade</a:t>
            </a:r>
            <a:r>
              <a:rPr lang="en">
                <a:solidFill>
                  <a:schemeClr val="dk1"/>
                </a:solidFill>
              </a:rPr>
              <a:t>, </a:t>
            </a:r>
            <a:r>
              <a:rPr b="1" lang="en">
                <a:solidFill>
                  <a:schemeClr val="dk1"/>
                </a:solidFill>
              </a:rPr>
              <a:t>approved courses</a:t>
            </a:r>
            <a:r>
              <a:rPr lang="en">
                <a:solidFill>
                  <a:schemeClr val="dk1"/>
                </a:solidFill>
              </a:rPr>
              <a:t>, and </a:t>
            </a:r>
            <a:r>
              <a:rPr b="1" lang="en">
                <a:solidFill>
                  <a:schemeClr val="dk1"/>
                </a:solidFill>
              </a:rPr>
              <a:t>age</a:t>
            </a:r>
            <a:r>
              <a:rPr lang="en">
                <a:solidFill>
                  <a:schemeClr val="dk1"/>
                </a:solidFill>
              </a:rPr>
              <a:t>. In each case, I held all other features constant and systematically varied the target variable to isolate its effect on dropout probability.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probability of dropping out based on the three simulated datasets shows that 'Tuition_fees_up_to_date' plays a vital role in our final model: students whose tuition fees are NOT up to date have a significantly higher dropout probability, consistently exceeding 0.5 in most simulated scenarios.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raises another question: does a student not paying tuition on time strongly indicate that they are likely to drop out, or does the university deregister students from their courses when they have not paid all the required tuition fees by the specified deadlines? Probably both. But this is beyond our analysis.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Across three iterations of modeling, model complexity was reduced, from 21 features to 16 features and from three-class to binary classification, while model performance improved significantly: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Balanced Accuracy jumped from 0.75 to 0.93 (an increase of 24%)</a:t>
            </a:r>
            <a:endParaRPr/>
          </a:p>
          <a:p>
            <a:pPr indent="0" lvl="0" marL="0" rtl="0" algn="l">
              <a:spcBef>
                <a:spcPts val="0"/>
              </a:spcBef>
              <a:spcAft>
                <a:spcPts val="0"/>
              </a:spcAft>
              <a:buNone/>
            </a:pPr>
            <a:r>
              <a:rPr lang="en"/>
              <a:t>F1 Score rose from 0.76 to 0.92 (an increase of 21%)</a:t>
            </a:r>
            <a:endParaRPr/>
          </a:p>
          <a:p>
            <a:pPr indent="0" lvl="0" marL="0" rtl="0" algn="l">
              <a:spcBef>
                <a:spcPts val="0"/>
              </a:spcBef>
              <a:spcAft>
                <a:spcPts val="0"/>
              </a:spcAft>
              <a:buNone/>
            </a:pPr>
            <a:r>
              <a:rPr lang="en"/>
              <a:t>AUC increased from 0.91 to 0.96 (an increase of 5%)</a:t>
            </a:r>
            <a:endParaRPr/>
          </a:p>
          <a:p>
            <a:pPr indent="0" lvl="0" marL="0" rtl="0" algn="l">
              <a:spcBef>
                <a:spcPts val="0"/>
              </a:spcBef>
              <a:spcAft>
                <a:spcPts val="0"/>
              </a:spcAft>
              <a:buNone/>
            </a:pPr>
            <a:r>
              <a:rPr lang="en"/>
              <a:t>From these three iterations, I learned that removing noise -- such as insignificant features and the transitional class ('Enrolled,' in this case, which can transition to 'Dropout' or 'Graduate') -- not only reduces model complexity but also significantly improves model performance, resulting in a simpler and more accurate model.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51588e19b_0_1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51588e19b_0_1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Before diving into the models, let’s set the stage with some context. </a:t>
            </a:r>
            <a:br>
              <a:rPr lang="en" sz="1300"/>
            </a:br>
            <a:br>
              <a:rPr lang="en" sz="1300"/>
            </a:br>
            <a:r>
              <a:rPr lang="en" sz="1300"/>
              <a:t>School dropout and educational failure are major challenges — not just for students, but for society as a whole. According to the Education Data Initiative, nearly 40% of undergraduate students in the U.S. drop out before completing their degrees. This leads to serious consequences: college dropouts earn about 35% less and face a 20% higher unemployment rate compared to graduates. Institutions also suffer, with lower retention rates impacting funding, rankings, and reputation.</a:t>
            </a:r>
            <a:br>
              <a:rPr lang="en" sz="1300"/>
            </a:br>
            <a:br>
              <a:rPr lang="en" sz="1300"/>
            </a:br>
            <a:r>
              <a:rPr lang="en" sz="1300"/>
              <a:t>We chose this topic because the impact of dropping out is both personal and systemic. It affects career prospects, financial stability, mental health, and educational equity. So, our goal was to build a machine learning classification model that could help predict which students are at risk of dropping out — and more importantly, highlight who needs support the most.</a:t>
            </a:r>
            <a:br>
              <a:rPr lang="en" sz="1300"/>
            </a:br>
            <a:br>
              <a:rPr lang="en" sz="1300"/>
            </a:br>
            <a:r>
              <a:rPr lang="en" sz="1300"/>
              <a:t>Our dataset includes 4,424 student records with 35 features — 19 categorical and 16 numerical. It captures demographic, socioeconomic, and academic data available at enrollment, as well as students’ performance at the end of their first and second semesters. We focused on answering two main core questions:</a:t>
            </a:r>
            <a:br>
              <a:rPr lang="en" sz="1300"/>
            </a:br>
            <a:br>
              <a:rPr lang="en" sz="1300"/>
            </a:br>
            <a:r>
              <a:rPr lang="en" sz="1500"/>
              <a:t>1)       </a:t>
            </a:r>
            <a:r>
              <a:rPr lang="en" sz="1300"/>
              <a:t>What factors contribute to student dropout, and how do they influence it?</a:t>
            </a:r>
            <a:br>
              <a:rPr lang="en" sz="1300"/>
            </a:br>
            <a:r>
              <a:rPr lang="en" sz="1500"/>
              <a:t>2)       </a:t>
            </a:r>
            <a:r>
              <a:rPr lang="en" sz="1300"/>
              <a:t>And second, which students can we proactively identify and support to help them stay in school?</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9a563e31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9a563e31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highlighted areas focused for the presentation.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51588e19b_0_16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51588e19b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pie chart above we can see that the “Target” is imbalanced: with about 50% of the labels are 'Graduate', 32% are 'Dropout', and 18% are 'Enrolled'.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Meaning we will have an </a:t>
            </a:r>
            <a:r>
              <a:rPr lang="en"/>
              <a:t>imbalanced class labels.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51588e19b_0_16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551588e19b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started looking into each data types respectively.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looked at the count plots to understand the distribution and chi-square to evaluate the dependence on target variable. The last three categorical variables were removed due to their high value.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From the count plots some features like Marital Status and Attendance were heavily imbalanced. Others, like Application Mode and Course, shows good variety. Parental background has many categories and binary features like Debtor and Tuition Fees could be strong predictors despite their imbalance.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We used the Chi-Square test to evaluate the dependence of categorical features on the target variable.</a:t>
            </a:r>
            <a:endParaRPr b="1">
              <a:solidFill>
                <a:schemeClr val="dk1"/>
              </a:solidFill>
            </a:endParaRPr>
          </a:p>
          <a:p>
            <a:pPr indent="0" lvl="0" marL="0" rtl="0" algn="l">
              <a:spcBef>
                <a:spcPts val="0"/>
              </a:spcBef>
              <a:spcAft>
                <a:spcPts val="0"/>
              </a:spcAft>
              <a:buNone/>
            </a:pPr>
            <a:r>
              <a:rPr b="1" lang="en">
                <a:solidFill>
                  <a:schemeClr val="dk1"/>
                </a:solidFill>
              </a:rPr>
              <a:t>Most of the p-values are close to zero, except for three variables ('Nationality', 'International', 'Educational_special_needs') with very high p-values (0.24, 0.53, 0.73), indicating that no statistically significant association between these three features and the label. We removed them from modeling.</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Since this test is only applicable to categorical variables, we now proceed to explore the numerical features using appropriate techniques.</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51588e19b_0_16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51588e19b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correlation matrix showed that 'curri_avg_approved' and 'curri_avg_grade' still have a relatively high correlation with the labels ('Target_encoded'), while 'curri_avg_credited' and 'curri_avg_evaluations', along with 'the macroeconomic data ('Unemployment_rate', 'Inflation_rate'), have very low correlations, all between -0.02 and 0.02. We excluded these four features.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51588e19b_0_17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51588e19b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checked how 'curri_avg_approved' and 'curri_avg_grade' are associated with students' situation at the end of the normal duration of the course by plotting the box plot and It was not surprising that 'Graduate' is associated with more approved curricular units and higher grades. However, there are some instances of a 0 value for average grade and average approved curricular units in the 'Graduate'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found </a:t>
            </a:r>
            <a:r>
              <a:rPr lang="en"/>
              <a:t>75 data points where all data related to curricular units is zero, yet the students are labeled as 'Graduate.' This contradicts common sense, We treated these rows as outliers and removed them from the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our understanding of the dataset was good </a:t>
            </a:r>
            <a:r>
              <a:rPr lang="en"/>
              <a:t>enough</a:t>
            </a:r>
            <a:r>
              <a:rPr lang="en"/>
              <a:t> to start building the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By Balram Iyengar, Maneesh Rao &amp; Dhanush</a:t>
            </a:r>
            <a:endParaRPr sz="1700"/>
          </a:p>
        </p:txBody>
      </p:sp>
      <p:sp>
        <p:nvSpPr>
          <p:cNvPr id="60" name="Google Shape;60;p13"/>
          <p:cNvSpPr txBox="1"/>
          <p:nvPr>
            <p:ph type="ctrTitle"/>
          </p:nvPr>
        </p:nvSpPr>
        <p:spPr>
          <a:xfrm>
            <a:off x="1022650" y="1777675"/>
            <a:ext cx="74541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Machine Learning for Data-Informed Student Retention</a:t>
            </a:r>
            <a:endParaRPr sz="3300"/>
          </a:p>
        </p:txBody>
      </p:sp>
      <p:sp>
        <p:nvSpPr>
          <p:cNvPr id="61" name="Google Shape;61;p13"/>
          <p:cNvSpPr txBox="1"/>
          <p:nvPr>
            <p:ph type="ctrTitle"/>
          </p:nvPr>
        </p:nvSpPr>
        <p:spPr>
          <a:xfrm>
            <a:off x="844950" y="827450"/>
            <a:ext cx="7454100" cy="7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From Prediction to Prevention </a:t>
            </a:r>
            <a:endParaRPr sz="3300"/>
          </a:p>
        </p:txBody>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Models</a:t>
            </a:r>
            <a:endParaRPr>
              <a:solidFill>
                <a:schemeClr val="dk1"/>
              </a:solidFill>
            </a:endParaRPr>
          </a:p>
        </p:txBody>
      </p:sp>
      <p:sp>
        <p:nvSpPr>
          <p:cNvPr id="168" name="Google Shape;168;p2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169" name="Google Shape;169;p22"/>
          <p:cNvGrpSpPr/>
          <p:nvPr/>
        </p:nvGrpSpPr>
        <p:grpSpPr>
          <a:xfrm>
            <a:off x="5814938" y="1361988"/>
            <a:ext cx="2086125" cy="4159500"/>
            <a:chOff x="3528938" y="224013"/>
            <a:chExt cx="2086125" cy="4159500"/>
          </a:xfrm>
        </p:grpSpPr>
        <p:cxnSp>
          <p:nvCxnSpPr>
            <p:cNvPr id="170" name="Google Shape;170;p22"/>
            <p:cNvCxnSpPr/>
            <p:nvPr/>
          </p:nvCxnSpPr>
          <p:spPr>
            <a:xfrm>
              <a:off x="3830888" y="753813"/>
              <a:ext cx="0" cy="3629700"/>
            </a:xfrm>
            <a:prstGeom prst="straightConnector1">
              <a:avLst/>
            </a:prstGeom>
            <a:noFill/>
            <a:ln cap="flat" cmpd="sng" w="9525">
              <a:solidFill>
                <a:srgbClr val="000000"/>
              </a:solidFill>
              <a:prstDash val="solid"/>
              <a:round/>
              <a:headEnd len="med" w="med" type="none"/>
              <a:tailEnd len="med" w="med" type="none"/>
            </a:ln>
          </p:spPr>
        </p:cxnSp>
        <p:sp>
          <p:nvSpPr>
            <p:cNvPr id="171" name="Google Shape;171;p22"/>
            <p:cNvSpPr txBox="1"/>
            <p:nvPr/>
          </p:nvSpPr>
          <p:spPr>
            <a:xfrm>
              <a:off x="4262363" y="905050"/>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2nd Iteration</a:t>
              </a:r>
              <a:endParaRPr sz="1600">
                <a:solidFill>
                  <a:schemeClr val="lt1"/>
                </a:solidFill>
                <a:latin typeface="BIZ UDPMincho"/>
                <a:ea typeface="BIZ UDPMincho"/>
                <a:cs typeface="BIZ UDPMincho"/>
                <a:sym typeface="BIZ UDPMincho"/>
              </a:endParaRPr>
            </a:p>
          </p:txBody>
        </p:sp>
        <p:sp>
          <p:nvSpPr>
            <p:cNvPr id="172" name="Google Shape;172;p22"/>
            <p:cNvSpPr txBox="1"/>
            <p:nvPr/>
          </p:nvSpPr>
          <p:spPr>
            <a:xfrm>
              <a:off x="4262363" y="1585775"/>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3rd Iteration</a:t>
              </a:r>
              <a:endParaRPr sz="1600">
                <a:solidFill>
                  <a:schemeClr val="lt1"/>
                </a:solidFill>
                <a:latin typeface="BIZ UDPMincho"/>
                <a:ea typeface="BIZ UDPMincho"/>
                <a:cs typeface="BIZ UDPMincho"/>
                <a:sym typeface="BIZ UDPMincho"/>
              </a:endParaRPr>
            </a:p>
          </p:txBody>
        </p:sp>
        <p:sp>
          <p:nvSpPr>
            <p:cNvPr id="173" name="Google Shape;173;p22"/>
            <p:cNvSpPr txBox="1"/>
            <p:nvPr/>
          </p:nvSpPr>
          <p:spPr>
            <a:xfrm>
              <a:off x="4262363" y="224025"/>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1st Iteration</a:t>
              </a:r>
              <a:endParaRPr sz="1600">
                <a:solidFill>
                  <a:schemeClr val="lt1"/>
                </a:solidFill>
                <a:latin typeface="BIZ UDPMincho"/>
                <a:ea typeface="BIZ UDPMincho"/>
                <a:cs typeface="BIZ UDPMincho"/>
                <a:sym typeface="BIZ UDPMincho"/>
              </a:endParaRPr>
            </a:p>
          </p:txBody>
        </p:sp>
        <p:sp>
          <p:nvSpPr>
            <p:cNvPr id="174" name="Google Shape;174;p22"/>
            <p:cNvSpPr/>
            <p:nvPr/>
          </p:nvSpPr>
          <p:spPr>
            <a:xfrm>
              <a:off x="3528938" y="1585763"/>
              <a:ext cx="603900" cy="603900"/>
            </a:xfrm>
            <a:prstGeom prst="ellipse">
              <a:avLst/>
            </a:prstGeom>
            <a:solidFill>
              <a:srgbClr val="DCD1C5"/>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3</a:t>
              </a:r>
              <a:endParaRPr>
                <a:latin typeface="BIZ UDPMincho"/>
                <a:ea typeface="BIZ UDPMincho"/>
                <a:cs typeface="BIZ UDPMincho"/>
                <a:sym typeface="BIZ UDPMincho"/>
              </a:endParaRPr>
            </a:p>
          </p:txBody>
        </p:sp>
        <p:sp>
          <p:nvSpPr>
            <p:cNvPr id="175" name="Google Shape;175;p22"/>
            <p:cNvSpPr/>
            <p:nvPr/>
          </p:nvSpPr>
          <p:spPr>
            <a:xfrm>
              <a:off x="3528938" y="904888"/>
              <a:ext cx="603900" cy="603900"/>
            </a:xfrm>
            <a:prstGeom prst="ellipse">
              <a:avLst/>
            </a:prstGeom>
            <a:solidFill>
              <a:srgbClr val="D3C3B2"/>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2</a:t>
              </a:r>
              <a:endParaRPr>
                <a:latin typeface="BIZ UDPMincho"/>
                <a:ea typeface="BIZ UDPMincho"/>
                <a:cs typeface="BIZ UDPMincho"/>
                <a:sym typeface="BIZ UDPMincho"/>
              </a:endParaRPr>
            </a:p>
          </p:txBody>
        </p:sp>
        <p:sp>
          <p:nvSpPr>
            <p:cNvPr id="176" name="Google Shape;176;p22"/>
            <p:cNvSpPr/>
            <p:nvPr/>
          </p:nvSpPr>
          <p:spPr>
            <a:xfrm>
              <a:off x="3528938" y="224013"/>
              <a:ext cx="603900" cy="603900"/>
            </a:xfrm>
            <a:prstGeom prst="ellipse">
              <a:avLst/>
            </a:prstGeom>
            <a:solidFill>
              <a:srgbClr val="C9B29B"/>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1</a:t>
              </a:r>
              <a:endParaRPr>
                <a:latin typeface="BIZ UDPMincho"/>
                <a:ea typeface="BIZ UDPMincho"/>
                <a:cs typeface="BIZ UDPMincho"/>
                <a:sym typeface="BIZ UDPMincho"/>
              </a:endParaRPr>
            </a:p>
          </p:txBody>
        </p:sp>
      </p:grpSp>
      <p:sp>
        <p:nvSpPr>
          <p:cNvPr id="177" name="Google Shape;17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Models</a:t>
            </a:r>
            <a:endParaRPr>
              <a:solidFill>
                <a:schemeClr val="dk1"/>
              </a:solidFill>
            </a:endParaRPr>
          </a:p>
        </p:txBody>
      </p:sp>
      <p:sp>
        <p:nvSpPr>
          <p:cNvPr id="183" name="Google Shape;183;p23"/>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85" name="Google Shape;185;p23"/>
          <p:cNvGrpSpPr/>
          <p:nvPr/>
        </p:nvGrpSpPr>
        <p:grpSpPr>
          <a:xfrm>
            <a:off x="5814938" y="1361988"/>
            <a:ext cx="3275938" cy="4159500"/>
            <a:chOff x="3528938" y="224013"/>
            <a:chExt cx="3275938" cy="4159500"/>
          </a:xfrm>
        </p:grpSpPr>
        <p:cxnSp>
          <p:nvCxnSpPr>
            <p:cNvPr id="186" name="Google Shape;186;p23"/>
            <p:cNvCxnSpPr/>
            <p:nvPr/>
          </p:nvCxnSpPr>
          <p:spPr>
            <a:xfrm>
              <a:off x="3830888" y="753813"/>
              <a:ext cx="0" cy="3629700"/>
            </a:xfrm>
            <a:prstGeom prst="straightConnector1">
              <a:avLst/>
            </a:prstGeom>
            <a:noFill/>
            <a:ln cap="flat" cmpd="sng" w="9525">
              <a:solidFill>
                <a:srgbClr val="000000"/>
              </a:solidFill>
              <a:prstDash val="solid"/>
              <a:round/>
              <a:headEnd len="med" w="med" type="none"/>
              <a:tailEnd len="med" w="med" type="none"/>
            </a:ln>
          </p:spPr>
        </p:cxnSp>
        <p:sp>
          <p:nvSpPr>
            <p:cNvPr id="187" name="Google Shape;187;p23"/>
            <p:cNvSpPr txBox="1"/>
            <p:nvPr/>
          </p:nvSpPr>
          <p:spPr>
            <a:xfrm>
              <a:off x="4262375" y="676450"/>
              <a:ext cx="2542500" cy="1706700"/>
            </a:xfrm>
            <a:prstGeom prst="rect">
              <a:avLst/>
            </a:prstGeom>
            <a:noFill/>
            <a:ln>
              <a:noFill/>
            </a:ln>
          </p:spPr>
          <p:txBody>
            <a:bodyPr anchorCtr="0" anchor="ctr" bIns="0" lIns="0" spcFirstLastPara="1" rIns="0" wrap="square" tIns="0">
              <a:noAutofit/>
            </a:bodyPr>
            <a:lstStyle/>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21 features</a:t>
              </a:r>
              <a:endParaRPr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3 targets</a:t>
              </a:r>
              <a:endParaRPr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Random Forest</a:t>
              </a:r>
              <a:endParaRPr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XGBoost</a:t>
              </a:r>
              <a:endParaRPr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Voting Classifier</a:t>
              </a:r>
              <a:endParaRPr sz="1600">
                <a:solidFill>
                  <a:schemeClr val="lt1"/>
                </a:solidFill>
                <a:latin typeface="BIZ UDPMincho"/>
                <a:ea typeface="BIZ UDPMincho"/>
                <a:cs typeface="BIZ UDPMincho"/>
                <a:sym typeface="BIZ UDPMincho"/>
              </a:endParaRPr>
            </a:p>
          </p:txBody>
        </p:sp>
        <p:sp>
          <p:nvSpPr>
            <p:cNvPr id="188" name="Google Shape;188;p23"/>
            <p:cNvSpPr txBox="1"/>
            <p:nvPr/>
          </p:nvSpPr>
          <p:spPr>
            <a:xfrm>
              <a:off x="4262363" y="224025"/>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1st Iteration</a:t>
              </a:r>
              <a:endParaRPr sz="1600">
                <a:solidFill>
                  <a:schemeClr val="lt1"/>
                </a:solidFill>
                <a:latin typeface="BIZ UDPMincho"/>
                <a:ea typeface="BIZ UDPMincho"/>
                <a:cs typeface="BIZ UDPMincho"/>
                <a:sym typeface="BIZ UDPMincho"/>
              </a:endParaRPr>
            </a:p>
          </p:txBody>
        </p:sp>
        <p:sp>
          <p:nvSpPr>
            <p:cNvPr id="189" name="Google Shape;189;p23"/>
            <p:cNvSpPr/>
            <p:nvPr/>
          </p:nvSpPr>
          <p:spPr>
            <a:xfrm>
              <a:off x="3528938" y="224013"/>
              <a:ext cx="603900" cy="603900"/>
            </a:xfrm>
            <a:prstGeom prst="ellipse">
              <a:avLst/>
            </a:prstGeom>
            <a:solidFill>
              <a:srgbClr val="C9B29B"/>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1</a:t>
              </a:r>
              <a:endParaRPr>
                <a:latin typeface="BIZ UDPMincho"/>
                <a:ea typeface="BIZ UDPMincho"/>
                <a:cs typeface="BIZ UDPMincho"/>
                <a:sym typeface="BIZ UDPMinch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0" y="266050"/>
            <a:ext cx="4572000" cy="6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dk1"/>
                </a:solidFill>
              </a:rPr>
              <a:t>Random Forest</a:t>
            </a:r>
            <a:endParaRPr sz="3900">
              <a:solidFill>
                <a:schemeClr val="dk1"/>
              </a:solidFill>
            </a:endParaRPr>
          </a:p>
        </p:txBody>
      </p:sp>
      <p:sp>
        <p:nvSpPr>
          <p:cNvPr id="195" name="Google Shape;195;p24"/>
          <p:cNvSpPr txBox="1"/>
          <p:nvPr>
            <p:ph idx="1" type="subTitle"/>
          </p:nvPr>
        </p:nvSpPr>
        <p:spPr>
          <a:xfrm>
            <a:off x="4572000" y="202300"/>
            <a:ext cx="4572000" cy="6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lt1"/>
                </a:solidFill>
              </a:rPr>
              <a:t>XGBoost</a:t>
            </a:r>
            <a:endParaRPr sz="3900">
              <a:solidFill>
                <a:schemeClr val="lt1"/>
              </a:solidFill>
            </a:endParaRPr>
          </a:p>
        </p:txBody>
      </p:sp>
      <p:sp>
        <p:nvSpPr>
          <p:cNvPr id="196" name="Google Shape;196;p24"/>
          <p:cNvSpPr txBox="1"/>
          <p:nvPr>
            <p:ph type="title"/>
          </p:nvPr>
        </p:nvSpPr>
        <p:spPr>
          <a:xfrm>
            <a:off x="3555700" y="786250"/>
            <a:ext cx="2394300" cy="67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solidFill>
                  <a:schemeClr val="dk1"/>
                </a:solidFill>
              </a:rPr>
              <a:t>Voting</a:t>
            </a:r>
            <a:r>
              <a:rPr lang="en" sz="2500">
                <a:solidFill>
                  <a:schemeClr val="lt1"/>
                </a:solidFill>
              </a:rPr>
              <a:t>Classifier</a:t>
            </a:r>
            <a:endParaRPr sz="2500">
              <a:solidFill>
                <a:schemeClr val="lt1"/>
              </a:solidFill>
            </a:endParaRPr>
          </a:p>
        </p:txBody>
      </p:sp>
      <p:pic>
        <p:nvPicPr>
          <p:cNvPr id="197" name="Google Shape;197;p24"/>
          <p:cNvPicPr preferRelativeResize="0"/>
          <p:nvPr/>
        </p:nvPicPr>
        <p:blipFill>
          <a:blip r:embed="rId3">
            <a:alphaModFix/>
          </a:blip>
          <a:stretch>
            <a:fillRect/>
          </a:stretch>
        </p:blipFill>
        <p:spPr>
          <a:xfrm>
            <a:off x="0" y="1549625"/>
            <a:ext cx="9144003" cy="3140525"/>
          </a:xfrm>
          <a:prstGeom prst="rect">
            <a:avLst/>
          </a:prstGeom>
          <a:noFill/>
          <a:ln>
            <a:noFill/>
          </a:ln>
        </p:spPr>
      </p:pic>
      <p:sp>
        <p:nvSpPr>
          <p:cNvPr id="198" name="Google Shape;19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Confusion Matrix</a:t>
            </a:r>
            <a:endParaRPr sz="3900"/>
          </a:p>
        </p:txBody>
      </p:sp>
      <p:pic>
        <p:nvPicPr>
          <p:cNvPr id="204" name="Google Shape;204;p25"/>
          <p:cNvPicPr preferRelativeResize="0"/>
          <p:nvPr/>
        </p:nvPicPr>
        <p:blipFill>
          <a:blip r:embed="rId3">
            <a:alphaModFix/>
          </a:blip>
          <a:stretch>
            <a:fillRect/>
          </a:stretch>
        </p:blipFill>
        <p:spPr>
          <a:xfrm>
            <a:off x="2360775" y="1179900"/>
            <a:ext cx="4422443" cy="3780475"/>
          </a:xfrm>
          <a:prstGeom prst="rect">
            <a:avLst/>
          </a:prstGeom>
          <a:noFill/>
          <a:ln>
            <a:noFill/>
          </a:ln>
        </p:spPr>
      </p:pic>
      <p:sp>
        <p:nvSpPr>
          <p:cNvPr id="205" name="Google Shape;20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Models</a:t>
            </a:r>
            <a:endParaRPr>
              <a:solidFill>
                <a:schemeClr val="dk1"/>
              </a:solidFill>
            </a:endParaRPr>
          </a:p>
        </p:txBody>
      </p:sp>
      <p:sp>
        <p:nvSpPr>
          <p:cNvPr id="211" name="Google Shape;211;p2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212" name="Google Shape;212;p26"/>
          <p:cNvGrpSpPr/>
          <p:nvPr/>
        </p:nvGrpSpPr>
        <p:grpSpPr>
          <a:xfrm>
            <a:off x="5814938" y="1891788"/>
            <a:ext cx="2086125" cy="3629700"/>
            <a:chOff x="3528938" y="753813"/>
            <a:chExt cx="2086125" cy="3629700"/>
          </a:xfrm>
        </p:grpSpPr>
        <p:cxnSp>
          <p:nvCxnSpPr>
            <p:cNvPr id="213" name="Google Shape;213;p26"/>
            <p:cNvCxnSpPr/>
            <p:nvPr/>
          </p:nvCxnSpPr>
          <p:spPr>
            <a:xfrm>
              <a:off x="3830888" y="753813"/>
              <a:ext cx="0" cy="3629700"/>
            </a:xfrm>
            <a:prstGeom prst="straightConnector1">
              <a:avLst/>
            </a:prstGeom>
            <a:noFill/>
            <a:ln cap="flat" cmpd="sng" w="9525">
              <a:solidFill>
                <a:srgbClr val="000000"/>
              </a:solidFill>
              <a:prstDash val="solid"/>
              <a:round/>
              <a:headEnd len="med" w="med" type="none"/>
              <a:tailEnd len="med" w="med" type="none"/>
            </a:ln>
          </p:spPr>
        </p:cxnSp>
        <p:sp>
          <p:nvSpPr>
            <p:cNvPr id="214" name="Google Shape;214;p26"/>
            <p:cNvSpPr txBox="1"/>
            <p:nvPr/>
          </p:nvSpPr>
          <p:spPr>
            <a:xfrm>
              <a:off x="4262363" y="905050"/>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2nd Iteration</a:t>
              </a:r>
              <a:endParaRPr sz="1600">
                <a:solidFill>
                  <a:schemeClr val="lt1"/>
                </a:solidFill>
                <a:latin typeface="BIZ UDPMincho"/>
                <a:ea typeface="BIZ UDPMincho"/>
                <a:cs typeface="BIZ UDPMincho"/>
                <a:sym typeface="BIZ UDPMincho"/>
              </a:endParaRPr>
            </a:p>
          </p:txBody>
        </p:sp>
        <p:sp>
          <p:nvSpPr>
            <p:cNvPr id="215" name="Google Shape;215;p26"/>
            <p:cNvSpPr/>
            <p:nvPr/>
          </p:nvSpPr>
          <p:spPr>
            <a:xfrm>
              <a:off x="3528938" y="904888"/>
              <a:ext cx="603900" cy="603900"/>
            </a:xfrm>
            <a:prstGeom prst="ellipse">
              <a:avLst/>
            </a:prstGeom>
            <a:solidFill>
              <a:srgbClr val="D3C3B2"/>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2</a:t>
              </a:r>
              <a:endParaRPr>
                <a:latin typeface="BIZ UDPMincho"/>
                <a:ea typeface="BIZ UDPMincho"/>
                <a:cs typeface="BIZ UDPMincho"/>
                <a:sym typeface="BIZ UDPMincho"/>
              </a:endParaRPr>
            </a:p>
          </p:txBody>
        </p:sp>
      </p:grpSp>
      <p:sp>
        <p:nvSpPr>
          <p:cNvPr id="216" name="Google Shape;21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26"/>
          <p:cNvSpPr txBox="1"/>
          <p:nvPr/>
        </p:nvSpPr>
        <p:spPr>
          <a:xfrm>
            <a:off x="6525300" y="2616600"/>
            <a:ext cx="2542500" cy="1706700"/>
          </a:xfrm>
          <a:prstGeom prst="rect">
            <a:avLst/>
          </a:prstGeom>
          <a:noFill/>
          <a:ln>
            <a:noFill/>
          </a:ln>
        </p:spPr>
        <p:txBody>
          <a:bodyPr anchorCtr="0" anchor="ctr" bIns="0" lIns="0" spcFirstLastPara="1" rIns="0" wrap="square" tIns="0">
            <a:noAutofit/>
          </a:bodyPr>
          <a:lstStyle/>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21 features</a:t>
            </a:r>
            <a:endParaRPr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b="1" lang="en" sz="1600">
                <a:solidFill>
                  <a:schemeClr val="lt1"/>
                </a:solidFill>
                <a:latin typeface="BIZ UDPMincho"/>
                <a:ea typeface="BIZ UDPMincho"/>
                <a:cs typeface="BIZ UDPMincho"/>
                <a:sym typeface="BIZ UDPMincho"/>
              </a:rPr>
              <a:t>2 targets</a:t>
            </a:r>
            <a:endParaRPr b="1"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Random Forest</a:t>
            </a:r>
            <a:endParaRPr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XGBoost</a:t>
            </a:r>
            <a:endParaRPr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Voting Classifier</a:t>
            </a:r>
            <a:endParaRPr sz="1600">
              <a:solidFill>
                <a:schemeClr val="lt1"/>
              </a:solidFill>
              <a:latin typeface="BIZ UDPMincho"/>
              <a:ea typeface="BIZ UDPMincho"/>
              <a:cs typeface="BIZ UDPMincho"/>
              <a:sym typeface="BIZ UDPMinch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0" y="266050"/>
            <a:ext cx="4572000" cy="6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dk1"/>
                </a:solidFill>
              </a:rPr>
              <a:t>Random Forest</a:t>
            </a:r>
            <a:endParaRPr sz="3900">
              <a:solidFill>
                <a:schemeClr val="dk1"/>
              </a:solidFill>
            </a:endParaRPr>
          </a:p>
        </p:txBody>
      </p:sp>
      <p:sp>
        <p:nvSpPr>
          <p:cNvPr id="223" name="Google Shape;223;p27"/>
          <p:cNvSpPr txBox="1"/>
          <p:nvPr>
            <p:ph idx="1" type="subTitle"/>
          </p:nvPr>
        </p:nvSpPr>
        <p:spPr>
          <a:xfrm>
            <a:off x="4572000" y="202300"/>
            <a:ext cx="4572000" cy="6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lt1"/>
                </a:solidFill>
              </a:rPr>
              <a:t>XGBoost</a:t>
            </a:r>
            <a:endParaRPr sz="3900">
              <a:solidFill>
                <a:schemeClr val="lt1"/>
              </a:solidFill>
            </a:endParaRPr>
          </a:p>
        </p:txBody>
      </p:sp>
      <p:sp>
        <p:nvSpPr>
          <p:cNvPr id="224" name="Google Shape;22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27"/>
          <p:cNvSpPr txBox="1"/>
          <p:nvPr>
            <p:ph type="title"/>
          </p:nvPr>
        </p:nvSpPr>
        <p:spPr>
          <a:xfrm>
            <a:off x="3555700" y="786250"/>
            <a:ext cx="2394300" cy="67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solidFill>
                  <a:schemeClr val="dk1"/>
                </a:solidFill>
              </a:rPr>
              <a:t>Voting</a:t>
            </a:r>
            <a:r>
              <a:rPr lang="en" sz="2500">
                <a:solidFill>
                  <a:schemeClr val="lt1"/>
                </a:solidFill>
              </a:rPr>
              <a:t>Classifier</a:t>
            </a:r>
            <a:endParaRPr sz="2500">
              <a:solidFill>
                <a:schemeClr val="lt1"/>
              </a:solidFill>
            </a:endParaRPr>
          </a:p>
        </p:txBody>
      </p:sp>
      <p:pic>
        <p:nvPicPr>
          <p:cNvPr id="226" name="Google Shape;226;p27"/>
          <p:cNvPicPr preferRelativeResize="0"/>
          <p:nvPr/>
        </p:nvPicPr>
        <p:blipFill>
          <a:blip r:embed="rId3">
            <a:alphaModFix/>
          </a:blip>
          <a:stretch>
            <a:fillRect/>
          </a:stretch>
        </p:blipFill>
        <p:spPr>
          <a:xfrm>
            <a:off x="0" y="1562100"/>
            <a:ext cx="9144003" cy="24512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265500" y="1659200"/>
            <a:ext cx="4045200" cy="12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dk1"/>
                </a:solidFill>
              </a:rPr>
              <a:t>Feature Importance</a:t>
            </a:r>
            <a:endParaRPr sz="3900">
              <a:solidFill>
                <a:schemeClr val="dk1"/>
              </a:solidFill>
            </a:endParaRPr>
          </a:p>
        </p:txBody>
      </p:sp>
      <p:pic>
        <p:nvPicPr>
          <p:cNvPr id="232" name="Google Shape;232;p28"/>
          <p:cNvPicPr preferRelativeResize="0"/>
          <p:nvPr/>
        </p:nvPicPr>
        <p:blipFill rotWithShape="1">
          <a:blip r:embed="rId3">
            <a:alphaModFix/>
          </a:blip>
          <a:srcRect b="35697" l="14706" r="16151" t="27895"/>
          <a:stretch/>
        </p:blipFill>
        <p:spPr>
          <a:xfrm>
            <a:off x="5473300" y="1335250"/>
            <a:ext cx="2946924" cy="1034424"/>
          </a:xfrm>
          <a:prstGeom prst="rect">
            <a:avLst/>
          </a:prstGeom>
          <a:noFill/>
          <a:ln>
            <a:noFill/>
          </a:ln>
        </p:spPr>
      </p:pic>
      <p:pic>
        <p:nvPicPr>
          <p:cNvPr id="233" name="Google Shape;233;p28"/>
          <p:cNvPicPr preferRelativeResize="0"/>
          <p:nvPr/>
        </p:nvPicPr>
        <p:blipFill rotWithShape="1">
          <a:blip r:embed="rId4">
            <a:alphaModFix/>
          </a:blip>
          <a:srcRect b="11429" l="8819" r="9139" t="4894"/>
          <a:stretch/>
        </p:blipFill>
        <p:spPr>
          <a:xfrm>
            <a:off x="5473300" y="2369675"/>
            <a:ext cx="1470725" cy="1500001"/>
          </a:xfrm>
          <a:prstGeom prst="rect">
            <a:avLst/>
          </a:prstGeom>
          <a:noFill/>
          <a:ln>
            <a:noFill/>
          </a:ln>
        </p:spPr>
      </p:pic>
      <p:pic>
        <p:nvPicPr>
          <p:cNvPr id="234" name="Google Shape;234;p28"/>
          <p:cNvPicPr preferRelativeResize="0"/>
          <p:nvPr/>
        </p:nvPicPr>
        <p:blipFill>
          <a:blip r:embed="rId5">
            <a:alphaModFix/>
          </a:blip>
          <a:stretch>
            <a:fillRect/>
          </a:stretch>
        </p:blipFill>
        <p:spPr>
          <a:xfrm>
            <a:off x="6944025" y="2369675"/>
            <a:ext cx="1476201" cy="1499999"/>
          </a:xfrm>
          <a:prstGeom prst="rect">
            <a:avLst/>
          </a:prstGeom>
          <a:noFill/>
          <a:ln>
            <a:noFill/>
          </a:ln>
        </p:spPr>
      </p:pic>
      <p:sp>
        <p:nvSpPr>
          <p:cNvPr id="235" name="Google Shape;23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Feature Importance - Result</a:t>
            </a:r>
            <a:endParaRPr sz="3900"/>
          </a:p>
        </p:txBody>
      </p:sp>
      <p:pic>
        <p:nvPicPr>
          <p:cNvPr id="241" name="Google Shape;241;p29"/>
          <p:cNvPicPr preferRelativeResize="0"/>
          <p:nvPr/>
        </p:nvPicPr>
        <p:blipFill>
          <a:blip r:embed="rId3">
            <a:alphaModFix/>
          </a:blip>
          <a:stretch>
            <a:fillRect/>
          </a:stretch>
        </p:blipFill>
        <p:spPr>
          <a:xfrm>
            <a:off x="544200" y="1200400"/>
            <a:ext cx="8055591" cy="3780475"/>
          </a:xfrm>
          <a:prstGeom prst="rect">
            <a:avLst/>
          </a:prstGeom>
          <a:noFill/>
          <a:ln>
            <a:noFill/>
          </a:ln>
        </p:spPr>
      </p:pic>
      <p:sp>
        <p:nvSpPr>
          <p:cNvPr id="242" name="Google Shape;24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Models</a:t>
            </a:r>
            <a:endParaRPr>
              <a:solidFill>
                <a:schemeClr val="dk1"/>
              </a:solidFill>
            </a:endParaRPr>
          </a:p>
        </p:txBody>
      </p:sp>
      <p:sp>
        <p:nvSpPr>
          <p:cNvPr id="248" name="Google Shape;248;p3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249" name="Google Shape;249;p30"/>
          <p:cNvGrpSpPr/>
          <p:nvPr/>
        </p:nvGrpSpPr>
        <p:grpSpPr>
          <a:xfrm>
            <a:off x="5814938" y="1891788"/>
            <a:ext cx="2086125" cy="3629700"/>
            <a:chOff x="3528938" y="753813"/>
            <a:chExt cx="2086125" cy="3629700"/>
          </a:xfrm>
        </p:grpSpPr>
        <p:cxnSp>
          <p:nvCxnSpPr>
            <p:cNvPr id="250" name="Google Shape;250;p30"/>
            <p:cNvCxnSpPr/>
            <p:nvPr/>
          </p:nvCxnSpPr>
          <p:spPr>
            <a:xfrm>
              <a:off x="3830888" y="753813"/>
              <a:ext cx="0" cy="3629700"/>
            </a:xfrm>
            <a:prstGeom prst="straightConnector1">
              <a:avLst/>
            </a:prstGeom>
            <a:noFill/>
            <a:ln cap="flat" cmpd="sng" w="9525">
              <a:solidFill>
                <a:srgbClr val="000000"/>
              </a:solidFill>
              <a:prstDash val="solid"/>
              <a:round/>
              <a:headEnd len="med" w="med" type="none"/>
              <a:tailEnd len="med" w="med" type="none"/>
            </a:ln>
          </p:spPr>
        </p:cxnSp>
        <p:sp>
          <p:nvSpPr>
            <p:cNvPr id="251" name="Google Shape;251;p30"/>
            <p:cNvSpPr txBox="1"/>
            <p:nvPr/>
          </p:nvSpPr>
          <p:spPr>
            <a:xfrm>
              <a:off x="4262363" y="1585775"/>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3rd Iteration</a:t>
              </a:r>
              <a:endParaRPr sz="1600">
                <a:solidFill>
                  <a:schemeClr val="lt1"/>
                </a:solidFill>
                <a:latin typeface="BIZ UDPMincho"/>
                <a:ea typeface="BIZ UDPMincho"/>
                <a:cs typeface="BIZ UDPMincho"/>
                <a:sym typeface="BIZ UDPMincho"/>
              </a:endParaRPr>
            </a:p>
          </p:txBody>
        </p:sp>
        <p:sp>
          <p:nvSpPr>
            <p:cNvPr id="252" name="Google Shape;252;p30"/>
            <p:cNvSpPr/>
            <p:nvPr/>
          </p:nvSpPr>
          <p:spPr>
            <a:xfrm>
              <a:off x="3528938" y="1585763"/>
              <a:ext cx="603900" cy="603900"/>
            </a:xfrm>
            <a:prstGeom prst="ellipse">
              <a:avLst/>
            </a:prstGeom>
            <a:solidFill>
              <a:srgbClr val="DCD1C5"/>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3</a:t>
              </a:r>
              <a:endParaRPr>
                <a:latin typeface="BIZ UDPMincho"/>
                <a:ea typeface="BIZ UDPMincho"/>
                <a:cs typeface="BIZ UDPMincho"/>
                <a:sym typeface="BIZ UDPMincho"/>
              </a:endParaRPr>
            </a:p>
          </p:txBody>
        </p:sp>
      </p:grpSp>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30"/>
          <p:cNvSpPr txBox="1"/>
          <p:nvPr/>
        </p:nvSpPr>
        <p:spPr>
          <a:xfrm>
            <a:off x="6548375" y="3109825"/>
            <a:ext cx="2542500" cy="1706700"/>
          </a:xfrm>
          <a:prstGeom prst="rect">
            <a:avLst/>
          </a:prstGeom>
          <a:noFill/>
          <a:ln>
            <a:noFill/>
          </a:ln>
        </p:spPr>
        <p:txBody>
          <a:bodyPr anchorCtr="0" anchor="ctr" bIns="0" lIns="0" spcFirstLastPara="1" rIns="0" wrap="square" tIns="0">
            <a:noAutofit/>
          </a:bodyPr>
          <a:lstStyle/>
          <a:p>
            <a:pPr indent="-330200" lvl="0" marL="457200" rtl="0" algn="l">
              <a:lnSpc>
                <a:spcPct val="115000"/>
              </a:lnSpc>
              <a:spcBef>
                <a:spcPts val="0"/>
              </a:spcBef>
              <a:spcAft>
                <a:spcPts val="0"/>
              </a:spcAft>
              <a:buClr>
                <a:schemeClr val="lt1"/>
              </a:buClr>
              <a:buSzPts val="1600"/>
              <a:buFont typeface="BIZ UDPMincho"/>
              <a:buChar char="●"/>
            </a:pPr>
            <a:r>
              <a:rPr b="1" lang="en" sz="1600">
                <a:solidFill>
                  <a:schemeClr val="lt1"/>
                </a:solidFill>
                <a:latin typeface="BIZ UDPMincho"/>
                <a:ea typeface="BIZ UDPMincho"/>
                <a:cs typeface="BIZ UDPMincho"/>
                <a:sym typeface="BIZ UDPMincho"/>
              </a:rPr>
              <a:t>16 features</a:t>
            </a:r>
            <a:endParaRPr b="1"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b="1" lang="en" sz="1600">
                <a:solidFill>
                  <a:schemeClr val="lt1"/>
                </a:solidFill>
                <a:latin typeface="BIZ UDPMincho"/>
                <a:ea typeface="BIZ UDPMincho"/>
                <a:cs typeface="BIZ UDPMincho"/>
                <a:sym typeface="BIZ UDPMincho"/>
              </a:rPr>
              <a:t>2</a:t>
            </a:r>
            <a:r>
              <a:rPr b="1" lang="en" sz="1600">
                <a:solidFill>
                  <a:schemeClr val="lt1"/>
                </a:solidFill>
                <a:latin typeface="BIZ UDPMincho"/>
                <a:ea typeface="BIZ UDPMincho"/>
                <a:cs typeface="BIZ UDPMincho"/>
                <a:sym typeface="BIZ UDPMincho"/>
              </a:rPr>
              <a:t> targets</a:t>
            </a:r>
            <a:endParaRPr b="1"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Random Forest</a:t>
            </a:r>
            <a:endParaRPr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XGBoost</a:t>
            </a:r>
            <a:endParaRPr sz="1600">
              <a:solidFill>
                <a:schemeClr val="lt1"/>
              </a:solidFill>
              <a:latin typeface="BIZ UDPMincho"/>
              <a:ea typeface="BIZ UDPMincho"/>
              <a:cs typeface="BIZ UDPMincho"/>
              <a:sym typeface="BIZ UDPMincho"/>
            </a:endParaRPr>
          </a:p>
          <a:p>
            <a:pPr indent="-330200" lvl="0" marL="457200" rtl="0" algn="l">
              <a:lnSpc>
                <a:spcPct val="115000"/>
              </a:lnSpc>
              <a:spcBef>
                <a:spcPts val="0"/>
              </a:spcBef>
              <a:spcAft>
                <a:spcPts val="0"/>
              </a:spcAft>
              <a:buClr>
                <a:schemeClr val="lt1"/>
              </a:buClr>
              <a:buSzPts val="1600"/>
              <a:buFont typeface="BIZ UDPMincho"/>
              <a:buChar char="●"/>
            </a:pPr>
            <a:r>
              <a:rPr lang="en" sz="1600">
                <a:solidFill>
                  <a:schemeClr val="lt1"/>
                </a:solidFill>
                <a:latin typeface="BIZ UDPMincho"/>
                <a:ea typeface="BIZ UDPMincho"/>
                <a:cs typeface="BIZ UDPMincho"/>
                <a:sym typeface="BIZ UDPMincho"/>
              </a:rPr>
              <a:t>Voting Classifier</a:t>
            </a:r>
            <a:endParaRPr sz="1600">
              <a:solidFill>
                <a:schemeClr val="lt1"/>
              </a:solidFill>
              <a:latin typeface="BIZ UDPMincho"/>
              <a:ea typeface="BIZ UDPMincho"/>
              <a:cs typeface="BIZ UDPMincho"/>
              <a:sym typeface="BIZ UDPMinch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0" y="266050"/>
            <a:ext cx="4572000" cy="6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dk1"/>
                </a:solidFill>
              </a:rPr>
              <a:t>Random Forest</a:t>
            </a:r>
            <a:endParaRPr sz="3900">
              <a:solidFill>
                <a:schemeClr val="dk1"/>
              </a:solidFill>
            </a:endParaRPr>
          </a:p>
        </p:txBody>
      </p:sp>
      <p:sp>
        <p:nvSpPr>
          <p:cNvPr id="260" name="Google Shape;260;p31"/>
          <p:cNvSpPr txBox="1"/>
          <p:nvPr>
            <p:ph idx="1" type="subTitle"/>
          </p:nvPr>
        </p:nvSpPr>
        <p:spPr>
          <a:xfrm>
            <a:off x="4572000" y="202300"/>
            <a:ext cx="4572000" cy="6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lt1"/>
                </a:solidFill>
              </a:rPr>
              <a:t>XGBoost</a:t>
            </a:r>
            <a:endParaRPr sz="3900">
              <a:solidFill>
                <a:schemeClr val="lt1"/>
              </a:solidFill>
            </a:endParaRPr>
          </a:p>
        </p:txBody>
      </p:sp>
      <p:pic>
        <p:nvPicPr>
          <p:cNvPr id="261" name="Google Shape;261;p31"/>
          <p:cNvPicPr preferRelativeResize="0"/>
          <p:nvPr/>
        </p:nvPicPr>
        <p:blipFill>
          <a:blip r:embed="rId3">
            <a:alphaModFix/>
          </a:blip>
          <a:stretch>
            <a:fillRect/>
          </a:stretch>
        </p:blipFill>
        <p:spPr>
          <a:xfrm>
            <a:off x="0" y="1306500"/>
            <a:ext cx="9144003" cy="3431875"/>
          </a:xfrm>
          <a:prstGeom prst="rect">
            <a:avLst/>
          </a:prstGeom>
          <a:noFill/>
          <a:ln>
            <a:noFill/>
          </a:ln>
        </p:spPr>
      </p:pic>
      <p:sp>
        <p:nvSpPr>
          <p:cNvPr id="262" name="Google Shape;26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Agenda</a:t>
            </a:r>
            <a:endParaRPr>
              <a:solidFill>
                <a:schemeClr val="dk1"/>
              </a:solidFill>
            </a:endParaRPr>
          </a:p>
        </p:txBody>
      </p:sp>
      <p:sp>
        <p:nvSpPr>
          <p:cNvPr id="68" name="Google Shape;68;p1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grpSp>
        <p:nvGrpSpPr>
          <p:cNvPr id="70" name="Google Shape;70;p14"/>
          <p:cNvGrpSpPr/>
          <p:nvPr/>
        </p:nvGrpSpPr>
        <p:grpSpPr>
          <a:xfrm>
            <a:off x="5814938" y="724188"/>
            <a:ext cx="2086125" cy="4159500"/>
            <a:chOff x="3528938" y="224013"/>
            <a:chExt cx="2086125" cy="4159500"/>
          </a:xfrm>
        </p:grpSpPr>
        <p:cxnSp>
          <p:nvCxnSpPr>
            <p:cNvPr id="71" name="Google Shape;71;p14"/>
            <p:cNvCxnSpPr/>
            <p:nvPr/>
          </p:nvCxnSpPr>
          <p:spPr>
            <a:xfrm>
              <a:off x="3830888" y="753813"/>
              <a:ext cx="0" cy="3629700"/>
            </a:xfrm>
            <a:prstGeom prst="straightConnector1">
              <a:avLst/>
            </a:prstGeom>
            <a:noFill/>
            <a:ln cap="flat" cmpd="sng" w="9525">
              <a:solidFill>
                <a:srgbClr val="000000"/>
              </a:solidFill>
              <a:prstDash val="solid"/>
              <a:round/>
              <a:headEnd len="med" w="med" type="none"/>
              <a:tailEnd len="med" w="med" type="none"/>
            </a:ln>
          </p:spPr>
        </p:cxnSp>
        <p:sp>
          <p:nvSpPr>
            <p:cNvPr id="72" name="Google Shape;72;p14"/>
            <p:cNvSpPr txBox="1"/>
            <p:nvPr/>
          </p:nvSpPr>
          <p:spPr>
            <a:xfrm>
              <a:off x="4262363" y="905050"/>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EDA</a:t>
              </a:r>
              <a:endParaRPr sz="1600">
                <a:solidFill>
                  <a:schemeClr val="lt1"/>
                </a:solidFill>
                <a:latin typeface="BIZ UDPMincho"/>
                <a:ea typeface="BIZ UDPMincho"/>
                <a:cs typeface="BIZ UDPMincho"/>
                <a:sym typeface="BIZ UDPMincho"/>
              </a:endParaRPr>
            </a:p>
          </p:txBody>
        </p:sp>
        <p:sp>
          <p:nvSpPr>
            <p:cNvPr id="73" name="Google Shape;73;p14"/>
            <p:cNvSpPr txBox="1"/>
            <p:nvPr/>
          </p:nvSpPr>
          <p:spPr>
            <a:xfrm>
              <a:off x="4262363" y="1585775"/>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Models</a:t>
              </a:r>
              <a:endParaRPr sz="1600">
                <a:solidFill>
                  <a:schemeClr val="lt1"/>
                </a:solidFill>
                <a:latin typeface="BIZ UDPMincho"/>
                <a:ea typeface="BIZ UDPMincho"/>
                <a:cs typeface="BIZ UDPMincho"/>
                <a:sym typeface="BIZ UDPMincho"/>
              </a:endParaRPr>
            </a:p>
          </p:txBody>
        </p:sp>
        <p:sp>
          <p:nvSpPr>
            <p:cNvPr id="74" name="Google Shape;74;p14"/>
            <p:cNvSpPr txBox="1"/>
            <p:nvPr/>
          </p:nvSpPr>
          <p:spPr>
            <a:xfrm>
              <a:off x="4262363" y="2266650"/>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lang="en" sz="1600">
                  <a:solidFill>
                    <a:schemeClr val="lt1"/>
                  </a:solidFill>
                  <a:latin typeface="BIZ UDPMincho"/>
                  <a:ea typeface="BIZ UDPMincho"/>
                  <a:cs typeface="BIZ UDPMincho"/>
                  <a:sym typeface="BIZ UDPMincho"/>
                </a:rPr>
                <a:t>Results &amp; Analysis</a:t>
              </a:r>
              <a:endParaRPr sz="1600">
                <a:solidFill>
                  <a:schemeClr val="lt1"/>
                </a:solidFill>
                <a:latin typeface="BIZ UDPMincho"/>
                <a:ea typeface="BIZ UDPMincho"/>
                <a:cs typeface="BIZ UDPMincho"/>
                <a:sym typeface="BIZ UDPMincho"/>
              </a:endParaRPr>
            </a:p>
          </p:txBody>
        </p:sp>
        <p:sp>
          <p:nvSpPr>
            <p:cNvPr id="75" name="Google Shape;75;p14"/>
            <p:cNvSpPr txBox="1"/>
            <p:nvPr/>
          </p:nvSpPr>
          <p:spPr>
            <a:xfrm>
              <a:off x="4262363" y="2947525"/>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Takeaway</a:t>
              </a:r>
              <a:endParaRPr sz="1600">
                <a:solidFill>
                  <a:schemeClr val="lt1"/>
                </a:solidFill>
                <a:latin typeface="BIZ UDPMincho"/>
                <a:ea typeface="BIZ UDPMincho"/>
                <a:cs typeface="BIZ UDPMincho"/>
                <a:sym typeface="BIZ UDPMincho"/>
              </a:endParaRPr>
            </a:p>
          </p:txBody>
        </p:sp>
        <p:sp>
          <p:nvSpPr>
            <p:cNvPr id="76" name="Google Shape;76;p14"/>
            <p:cNvSpPr txBox="1"/>
            <p:nvPr/>
          </p:nvSpPr>
          <p:spPr>
            <a:xfrm>
              <a:off x="4262363" y="224025"/>
              <a:ext cx="13527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Introduction</a:t>
              </a:r>
              <a:r>
                <a:rPr lang="en" sz="1600">
                  <a:solidFill>
                    <a:schemeClr val="lt1"/>
                  </a:solidFill>
                  <a:latin typeface="BIZ UDPMincho"/>
                  <a:ea typeface="BIZ UDPMincho"/>
                  <a:cs typeface="BIZ UDPMincho"/>
                  <a:sym typeface="BIZ UDPMincho"/>
                </a:rPr>
                <a:t> </a:t>
              </a:r>
              <a:endParaRPr sz="1600">
                <a:solidFill>
                  <a:schemeClr val="lt1"/>
                </a:solidFill>
                <a:latin typeface="BIZ UDPMincho"/>
                <a:ea typeface="BIZ UDPMincho"/>
                <a:cs typeface="BIZ UDPMincho"/>
                <a:sym typeface="BIZ UDPMincho"/>
              </a:endParaRPr>
            </a:p>
          </p:txBody>
        </p:sp>
        <p:sp>
          <p:nvSpPr>
            <p:cNvPr id="77" name="Google Shape;77;p14"/>
            <p:cNvSpPr/>
            <p:nvPr/>
          </p:nvSpPr>
          <p:spPr>
            <a:xfrm>
              <a:off x="3528938" y="1585763"/>
              <a:ext cx="603900" cy="603900"/>
            </a:xfrm>
            <a:prstGeom prst="ellipse">
              <a:avLst/>
            </a:prstGeom>
            <a:solidFill>
              <a:srgbClr val="DCD1C5"/>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3</a:t>
              </a:r>
              <a:endParaRPr>
                <a:latin typeface="BIZ UDPMincho"/>
                <a:ea typeface="BIZ UDPMincho"/>
                <a:cs typeface="BIZ UDPMincho"/>
                <a:sym typeface="BIZ UDPMincho"/>
              </a:endParaRPr>
            </a:p>
          </p:txBody>
        </p:sp>
        <p:sp>
          <p:nvSpPr>
            <p:cNvPr id="78" name="Google Shape;78;p14"/>
            <p:cNvSpPr/>
            <p:nvPr/>
          </p:nvSpPr>
          <p:spPr>
            <a:xfrm>
              <a:off x="3528938" y="2266638"/>
              <a:ext cx="603900" cy="603900"/>
            </a:xfrm>
            <a:prstGeom prst="ellipse">
              <a:avLst/>
            </a:prstGeom>
            <a:solidFill>
              <a:srgbClr val="E5E0DA"/>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4</a:t>
              </a:r>
              <a:endParaRPr>
                <a:latin typeface="BIZ UDPMincho"/>
                <a:ea typeface="BIZ UDPMincho"/>
                <a:cs typeface="BIZ UDPMincho"/>
                <a:sym typeface="BIZ UDPMincho"/>
              </a:endParaRPr>
            </a:p>
          </p:txBody>
        </p:sp>
        <p:sp>
          <p:nvSpPr>
            <p:cNvPr id="79" name="Google Shape;79;p14"/>
            <p:cNvSpPr/>
            <p:nvPr/>
          </p:nvSpPr>
          <p:spPr>
            <a:xfrm>
              <a:off x="3528938" y="904888"/>
              <a:ext cx="603900" cy="603900"/>
            </a:xfrm>
            <a:prstGeom prst="ellipse">
              <a:avLst/>
            </a:prstGeom>
            <a:solidFill>
              <a:srgbClr val="D3C3B2"/>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2</a:t>
              </a:r>
              <a:endParaRPr>
                <a:latin typeface="BIZ UDPMincho"/>
                <a:ea typeface="BIZ UDPMincho"/>
                <a:cs typeface="BIZ UDPMincho"/>
                <a:sym typeface="BIZ UDPMincho"/>
              </a:endParaRPr>
            </a:p>
          </p:txBody>
        </p:sp>
        <p:sp>
          <p:nvSpPr>
            <p:cNvPr id="80" name="Google Shape;80;p14"/>
            <p:cNvSpPr/>
            <p:nvPr/>
          </p:nvSpPr>
          <p:spPr>
            <a:xfrm>
              <a:off x="3528938" y="224013"/>
              <a:ext cx="603900" cy="603900"/>
            </a:xfrm>
            <a:prstGeom prst="ellipse">
              <a:avLst/>
            </a:prstGeom>
            <a:solidFill>
              <a:srgbClr val="C9B29B"/>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1</a:t>
              </a:r>
              <a:endParaRPr>
                <a:latin typeface="BIZ UDPMincho"/>
                <a:ea typeface="BIZ UDPMincho"/>
                <a:cs typeface="BIZ UDPMincho"/>
                <a:sym typeface="BIZ UDPMincho"/>
              </a:endParaRPr>
            </a:p>
          </p:txBody>
        </p:sp>
        <p:sp>
          <p:nvSpPr>
            <p:cNvPr id="81" name="Google Shape;81;p14"/>
            <p:cNvSpPr/>
            <p:nvPr/>
          </p:nvSpPr>
          <p:spPr>
            <a:xfrm>
              <a:off x="3528938" y="2947513"/>
              <a:ext cx="603900" cy="603900"/>
            </a:xfrm>
            <a:prstGeom prst="ellipse">
              <a:avLst/>
            </a:prstGeom>
            <a:solidFill>
              <a:srgbClr val="EBE8E5"/>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5</a:t>
              </a:r>
              <a:endParaRPr>
                <a:latin typeface="BIZ UDPMincho"/>
                <a:ea typeface="BIZ UDPMincho"/>
                <a:cs typeface="BIZ UDPMincho"/>
                <a:sym typeface="BIZ UDPMincho"/>
              </a:endParaRPr>
            </a:p>
          </p:txBody>
        </p:sp>
      </p:grpSp>
      <p:sp>
        <p:nvSpPr>
          <p:cNvPr id="82" name="Google Shape;8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Results &amp; Analysis</a:t>
            </a:r>
            <a:endParaRPr>
              <a:solidFill>
                <a:schemeClr val="dk1"/>
              </a:solidFill>
            </a:endParaRPr>
          </a:p>
        </p:txBody>
      </p:sp>
      <p:sp>
        <p:nvSpPr>
          <p:cNvPr id="268" name="Google Shape;268;p3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269" name="Google Shape;269;p32"/>
          <p:cNvGrpSpPr/>
          <p:nvPr/>
        </p:nvGrpSpPr>
        <p:grpSpPr>
          <a:xfrm>
            <a:off x="5814938" y="1361988"/>
            <a:ext cx="3329049" cy="4159500"/>
            <a:chOff x="3528938" y="224013"/>
            <a:chExt cx="3329049" cy="4159500"/>
          </a:xfrm>
        </p:grpSpPr>
        <p:cxnSp>
          <p:nvCxnSpPr>
            <p:cNvPr id="270" name="Google Shape;270;p32"/>
            <p:cNvCxnSpPr/>
            <p:nvPr/>
          </p:nvCxnSpPr>
          <p:spPr>
            <a:xfrm>
              <a:off x="3830888" y="753813"/>
              <a:ext cx="0" cy="3629700"/>
            </a:xfrm>
            <a:prstGeom prst="straightConnector1">
              <a:avLst/>
            </a:prstGeom>
            <a:noFill/>
            <a:ln cap="flat" cmpd="sng" w="9525">
              <a:solidFill>
                <a:srgbClr val="000000"/>
              </a:solidFill>
              <a:prstDash val="solid"/>
              <a:round/>
              <a:headEnd len="med" w="med" type="none"/>
              <a:tailEnd len="med" w="med" type="none"/>
            </a:ln>
          </p:spPr>
        </p:cxnSp>
        <p:sp>
          <p:nvSpPr>
            <p:cNvPr id="271" name="Google Shape;271;p32"/>
            <p:cNvSpPr txBox="1"/>
            <p:nvPr/>
          </p:nvSpPr>
          <p:spPr>
            <a:xfrm>
              <a:off x="4262386" y="905050"/>
              <a:ext cx="25956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Top Features in Final Model</a:t>
              </a:r>
              <a:endParaRPr sz="1600">
                <a:solidFill>
                  <a:schemeClr val="lt1"/>
                </a:solidFill>
                <a:latin typeface="BIZ UDPMincho"/>
                <a:ea typeface="BIZ UDPMincho"/>
                <a:cs typeface="BIZ UDPMincho"/>
                <a:sym typeface="BIZ UDPMincho"/>
              </a:endParaRPr>
            </a:p>
          </p:txBody>
        </p:sp>
        <p:sp>
          <p:nvSpPr>
            <p:cNvPr id="272" name="Google Shape;272;p32"/>
            <p:cNvSpPr txBox="1"/>
            <p:nvPr/>
          </p:nvSpPr>
          <p:spPr>
            <a:xfrm>
              <a:off x="4262386" y="1585775"/>
              <a:ext cx="25956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Conclusion</a:t>
              </a:r>
              <a:endParaRPr sz="1600">
                <a:solidFill>
                  <a:schemeClr val="lt1"/>
                </a:solidFill>
                <a:latin typeface="BIZ UDPMincho"/>
                <a:ea typeface="BIZ UDPMincho"/>
                <a:cs typeface="BIZ UDPMincho"/>
                <a:sym typeface="BIZ UDPMincho"/>
              </a:endParaRPr>
            </a:p>
          </p:txBody>
        </p:sp>
        <p:sp>
          <p:nvSpPr>
            <p:cNvPr id="273" name="Google Shape;273;p32"/>
            <p:cNvSpPr txBox="1"/>
            <p:nvPr/>
          </p:nvSpPr>
          <p:spPr>
            <a:xfrm>
              <a:off x="4262386" y="224025"/>
              <a:ext cx="25956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Model Performance</a:t>
              </a:r>
              <a:endParaRPr sz="1600">
                <a:solidFill>
                  <a:schemeClr val="lt1"/>
                </a:solidFill>
                <a:latin typeface="BIZ UDPMincho"/>
                <a:ea typeface="BIZ UDPMincho"/>
                <a:cs typeface="BIZ UDPMincho"/>
                <a:sym typeface="BIZ UDPMincho"/>
              </a:endParaRPr>
            </a:p>
          </p:txBody>
        </p:sp>
        <p:sp>
          <p:nvSpPr>
            <p:cNvPr id="274" name="Google Shape;274;p32"/>
            <p:cNvSpPr/>
            <p:nvPr/>
          </p:nvSpPr>
          <p:spPr>
            <a:xfrm>
              <a:off x="3528938" y="1585763"/>
              <a:ext cx="603900" cy="603900"/>
            </a:xfrm>
            <a:prstGeom prst="ellipse">
              <a:avLst/>
            </a:prstGeom>
            <a:solidFill>
              <a:srgbClr val="DCD1C5"/>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3</a:t>
              </a:r>
              <a:endParaRPr>
                <a:latin typeface="BIZ UDPMincho"/>
                <a:ea typeface="BIZ UDPMincho"/>
                <a:cs typeface="BIZ UDPMincho"/>
                <a:sym typeface="BIZ UDPMincho"/>
              </a:endParaRPr>
            </a:p>
          </p:txBody>
        </p:sp>
        <p:sp>
          <p:nvSpPr>
            <p:cNvPr id="275" name="Google Shape;275;p32"/>
            <p:cNvSpPr/>
            <p:nvPr/>
          </p:nvSpPr>
          <p:spPr>
            <a:xfrm>
              <a:off x="3528938" y="904888"/>
              <a:ext cx="603900" cy="603900"/>
            </a:xfrm>
            <a:prstGeom prst="ellipse">
              <a:avLst/>
            </a:prstGeom>
            <a:solidFill>
              <a:srgbClr val="D3C3B2"/>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2</a:t>
              </a:r>
              <a:endParaRPr>
                <a:latin typeface="BIZ UDPMincho"/>
                <a:ea typeface="BIZ UDPMincho"/>
                <a:cs typeface="BIZ UDPMincho"/>
                <a:sym typeface="BIZ UDPMincho"/>
              </a:endParaRPr>
            </a:p>
          </p:txBody>
        </p:sp>
        <p:sp>
          <p:nvSpPr>
            <p:cNvPr id="276" name="Google Shape;276;p32"/>
            <p:cNvSpPr/>
            <p:nvPr/>
          </p:nvSpPr>
          <p:spPr>
            <a:xfrm>
              <a:off x="3528938" y="224013"/>
              <a:ext cx="603900" cy="603900"/>
            </a:xfrm>
            <a:prstGeom prst="ellipse">
              <a:avLst/>
            </a:prstGeom>
            <a:solidFill>
              <a:srgbClr val="C9B29B"/>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1</a:t>
              </a:r>
              <a:endParaRPr>
                <a:latin typeface="BIZ UDPMincho"/>
                <a:ea typeface="BIZ UDPMincho"/>
                <a:cs typeface="BIZ UDPMincho"/>
                <a:sym typeface="BIZ UDPMincho"/>
              </a:endParaRPr>
            </a:p>
          </p:txBody>
        </p:sp>
      </p:grpSp>
      <p:sp>
        <p:nvSpPr>
          <p:cNvPr id="277" name="Google Shape;27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idx="4294967295" type="ctrTitle"/>
          </p:nvPr>
        </p:nvSpPr>
        <p:spPr>
          <a:xfrm>
            <a:off x="490250" y="402600"/>
            <a:ext cx="7455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lt1"/>
                </a:solidFill>
              </a:rPr>
              <a:t>Model Performance </a:t>
            </a:r>
            <a:endParaRPr sz="3900">
              <a:solidFill>
                <a:schemeClr val="lt1"/>
              </a:solidFill>
            </a:endParaRPr>
          </a:p>
        </p:txBody>
      </p:sp>
      <p:pic>
        <p:nvPicPr>
          <p:cNvPr id="283" name="Google Shape;283;p33"/>
          <p:cNvPicPr preferRelativeResize="0"/>
          <p:nvPr/>
        </p:nvPicPr>
        <p:blipFill>
          <a:blip r:embed="rId3">
            <a:alphaModFix/>
          </a:blip>
          <a:stretch>
            <a:fillRect/>
          </a:stretch>
        </p:blipFill>
        <p:spPr>
          <a:xfrm>
            <a:off x="2624388" y="1172900"/>
            <a:ext cx="3895223" cy="3733799"/>
          </a:xfrm>
          <a:prstGeom prst="rect">
            <a:avLst/>
          </a:prstGeom>
          <a:noFill/>
          <a:ln>
            <a:noFill/>
          </a:ln>
        </p:spPr>
      </p:pic>
      <p:sp>
        <p:nvSpPr>
          <p:cNvPr id="284" name="Google Shape;28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idx="4294967295" type="ctrTitle"/>
          </p:nvPr>
        </p:nvSpPr>
        <p:spPr>
          <a:xfrm>
            <a:off x="490250" y="402600"/>
            <a:ext cx="7455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lt1"/>
                </a:solidFill>
              </a:rPr>
              <a:t>Top Features in Final Model</a:t>
            </a:r>
            <a:endParaRPr sz="3900">
              <a:solidFill>
                <a:schemeClr val="lt1"/>
              </a:solidFill>
            </a:endParaRPr>
          </a:p>
        </p:txBody>
      </p:sp>
      <p:pic>
        <p:nvPicPr>
          <p:cNvPr id="290" name="Google Shape;290;p34"/>
          <p:cNvPicPr preferRelativeResize="0"/>
          <p:nvPr/>
        </p:nvPicPr>
        <p:blipFill>
          <a:blip r:embed="rId3">
            <a:alphaModFix/>
          </a:blip>
          <a:stretch>
            <a:fillRect/>
          </a:stretch>
        </p:blipFill>
        <p:spPr>
          <a:xfrm>
            <a:off x="2600413" y="1221125"/>
            <a:ext cx="3943172" cy="3733800"/>
          </a:xfrm>
          <a:prstGeom prst="rect">
            <a:avLst/>
          </a:prstGeom>
          <a:noFill/>
          <a:ln>
            <a:noFill/>
          </a:ln>
        </p:spPr>
      </p:pic>
      <p:sp>
        <p:nvSpPr>
          <p:cNvPr id="291" name="Google Shape;29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idx="4294967295" type="ctrTitle"/>
          </p:nvPr>
        </p:nvSpPr>
        <p:spPr>
          <a:xfrm>
            <a:off x="490250" y="402600"/>
            <a:ext cx="7455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lt1"/>
                </a:solidFill>
              </a:rPr>
              <a:t>Top Features in Final Model</a:t>
            </a:r>
            <a:endParaRPr sz="3900">
              <a:solidFill>
                <a:schemeClr val="lt1"/>
              </a:solidFill>
            </a:endParaRPr>
          </a:p>
        </p:txBody>
      </p:sp>
      <p:pic>
        <p:nvPicPr>
          <p:cNvPr id="297" name="Google Shape;297;p35"/>
          <p:cNvPicPr preferRelativeResize="0"/>
          <p:nvPr/>
        </p:nvPicPr>
        <p:blipFill>
          <a:blip r:embed="rId3">
            <a:alphaModFix/>
          </a:blip>
          <a:stretch>
            <a:fillRect/>
          </a:stretch>
        </p:blipFill>
        <p:spPr>
          <a:xfrm>
            <a:off x="2483975" y="1104900"/>
            <a:ext cx="4176050" cy="1543875"/>
          </a:xfrm>
          <a:prstGeom prst="rect">
            <a:avLst/>
          </a:prstGeom>
          <a:noFill/>
          <a:ln>
            <a:noFill/>
          </a:ln>
        </p:spPr>
      </p:pic>
      <p:pic>
        <p:nvPicPr>
          <p:cNvPr id="298" name="Google Shape;298;p35"/>
          <p:cNvPicPr preferRelativeResize="0"/>
          <p:nvPr/>
        </p:nvPicPr>
        <p:blipFill>
          <a:blip r:embed="rId4">
            <a:alphaModFix/>
          </a:blip>
          <a:stretch>
            <a:fillRect/>
          </a:stretch>
        </p:blipFill>
        <p:spPr>
          <a:xfrm>
            <a:off x="2049675" y="2801175"/>
            <a:ext cx="2602154" cy="1952750"/>
          </a:xfrm>
          <a:prstGeom prst="rect">
            <a:avLst/>
          </a:prstGeom>
          <a:noFill/>
          <a:ln>
            <a:noFill/>
          </a:ln>
        </p:spPr>
      </p:pic>
      <p:pic>
        <p:nvPicPr>
          <p:cNvPr id="299" name="Google Shape;299;p35"/>
          <p:cNvPicPr preferRelativeResize="0"/>
          <p:nvPr/>
        </p:nvPicPr>
        <p:blipFill>
          <a:blip r:embed="rId5">
            <a:alphaModFix/>
          </a:blip>
          <a:stretch>
            <a:fillRect/>
          </a:stretch>
        </p:blipFill>
        <p:spPr>
          <a:xfrm>
            <a:off x="4651825" y="2801175"/>
            <a:ext cx="2446422" cy="1952750"/>
          </a:xfrm>
          <a:prstGeom prst="rect">
            <a:avLst/>
          </a:prstGeom>
          <a:noFill/>
          <a:ln>
            <a:noFill/>
          </a:ln>
        </p:spPr>
      </p:pic>
      <p:sp>
        <p:nvSpPr>
          <p:cNvPr id="300" name="Google Shape;30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idx="4294967295" type="ctrTitle"/>
          </p:nvPr>
        </p:nvSpPr>
        <p:spPr>
          <a:xfrm>
            <a:off x="490250" y="402600"/>
            <a:ext cx="7455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lt1"/>
                </a:solidFill>
              </a:rPr>
              <a:t>Top Features in Final Model</a:t>
            </a:r>
            <a:endParaRPr sz="3900">
              <a:solidFill>
                <a:schemeClr val="lt1"/>
              </a:solidFill>
            </a:endParaRPr>
          </a:p>
        </p:txBody>
      </p:sp>
      <p:pic>
        <p:nvPicPr>
          <p:cNvPr id="306" name="Google Shape;306;p36"/>
          <p:cNvPicPr preferRelativeResize="0"/>
          <p:nvPr/>
        </p:nvPicPr>
        <p:blipFill>
          <a:blip r:embed="rId3">
            <a:alphaModFix/>
          </a:blip>
          <a:stretch>
            <a:fillRect/>
          </a:stretch>
        </p:blipFill>
        <p:spPr>
          <a:xfrm>
            <a:off x="635400" y="1154326"/>
            <a:ext cx="7873199" cy="3665800"/>
          </a:xfrm>
          <a:prstGeom prst="rect">
            <a:avLst/>
          </a:prstGeom>
          <a:noFill/>
          <a:ln>
            <a:noFill/>
          </a:ln>
        </p:spPr>
      </p:pic>
      <p:sp>
        <p:nvSpPr>
          <p:cNvPr id="307" name="Google Shape;30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idx="4294967295" type="ctrTitle"/>
          </p:nvPr>
        </p:nvSpPr>
        <p:spPr>
          <a:xfrm>
            <a:off x="490250" y="402600"/>
            <a:ext cx="7455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lt1"/>
                </a:solidFill>
              </a:rPr>
              <a:t>Top Features in Final Model</a:t>
            </a:r>
            <a:endParaRPr sz="3900">
              <a:solidFill>
                <a:schemeClr val="lt1"/>
              </a:solidFill>
            </a:endParaRPr>
          </a:p>
        </p:txBody>
      </p:sp>
      <p:sp>
        <p:nvSpPr>
          <p:cNvPr id="313" name="Google Shape;31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37"/>
          <p:cNvPicPr preferRelativeResize="0"/>
          <p:nvPr/>
        </p:nvPicPr>
        <p:blipFill>
          <a:blip r:embed="rId3">
            <a:alphaModFix/>
          </a:blip>
          <a:stretch>
            <a:fillRect/>
          </a:stretch>
        </p:blipFill>
        <p:spPr>
          <a:xfrm>
            <a:off x="152400" y="1257300"/>
            <a:ext cx="8839200" cy="26343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Conclusion</a:t>
            </a:r>
            <a:endParaRPr sz="3900"/>
          </a:p>
        </p:txBody>
      </p:sp>
      <p:sp>
        <p:nvSpPr>
          <p:cNvPr id="320" name="Google Shape;320;p3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1" name="Google Shape;32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38"/>
          <p:cNvPicPr preferRelativeResize="0"/>
          <p:nvPr/>
        </p:nvPicPr>
        <p:blipFill>
          <a:blip r:embed="rId3">
            <a:alphaModFix/>
          </a:blip>
          <a:stretch>
            <a:fillRect/>
          </a:stretch>
        </p:blipFill>
        <p:spPr>
          <a:xfrm>
            <a:off x="1783513" y="1207537"/>
            <a:ext cx="5576975" cy="3325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900"/>
              <a:t>Brief Introduction</a:t>
            </a:r>
            <a:endParaRPr b="1" sz="3900"/>
          </a:p>
        </p:txBody>
      </p:sp>
      <p:grpSp>
        <p:nvGrpSpPr>
          <p:cNvPr id="88" name="Google Shape;88;p15"/>
          <p:cNvGrpSpPr/>
          <p:nvPr/>
        </p:nvGrpSpPr>
        <p:grpSpPr>
          <a:xfrm>
            <a:off x="311700" y="1366494"/>
            <a:ext cx="5054700" cy="2410513"/>
            <a:chOff x="2044650" y="1366494"/>
            <a:chExt cx="5054700" cy="2410513"/>
          </a:xfrm>
        </p:grpSpPr>
        <p:sp>
          <p:nvSpPr>
            <p:cNvPr id="89" name="Google Shape;89;p15"/>
            <p:cNvSpPr/>
            <p:nvPr/>
          </p:nvSpPr>
          <p:spPr>
            <a:xfrm>
              <a:off x="2117450" y="3487956"/>
              <a:ext cx="239400" cy="239400"/>
            </a:xfrm>
            <a:prstGeom prst="teardrop">
              <a:avLst>
                <a:gd fmla="val 100000" name="adj"/>
              </a:avLst>
            </a:prstGeom>
            <a:solidFill>
              <a:srgbClr val="D93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90" name="Google Shape;90;p15"/>
            <p:cNvSpPr/>
            <p:nvPr/>
          </p:nvSpPr>
          <p:spPr>
            <a:xfrm>
              <a:off x="2117762" y="2797454"/>
              <a:ext cx="239202" cy="239196"/>
            </a:xfrm>
            <a:custGeom>
              <a:rect b="b" l="l" r="r" t="t"/>
              <a:pathLst>
                <a:path extrusionOk="0" h="90008" w="90010">
                  <a:moveTo>
                    <a:pt x="44145" y="0"/>
                  </a:moveTo>
                  <a:lnTo>
                    <a:pt x="43255" y="59"/>
                  </a:lnTo>
                  <a:lnTo>
                    <a:pt x="42365" y="178"/>
                  </a:lnTo>
                  <a:lnTo>
                    <a:pt x="41534" y="356"/>
                  </a:lnTo>
                  <a:lnTo>
                    <a:pt x="40644" y="534"/>
                  </a:lnTo>
                  <a:lnTo>
                    <a:pt x="39814" y="771"/>
                  </a:lnTo>
                  <a:lnTo>
                    <a:pt x="38983" y="1009"/>
                  </a:lnTo>
                  <a:lnTo>
                    <a:pt x="38152" y="1365"/>
                  </a:lnTo>
                  <a:lnTo>
                    <a:pt x="37322" y="1721"/>
                  </a:lnTo>
                  <a:lnTo>
                    <a:pt x="36491" y="2077"/>
                  </a:lnTo>
                  <a:lnTo>
                    <a:pt x="35720" y="2551"/>
                  </a:lnTo>
                  <a:lnTo>
                    <a:pt x="34948" y="3026"/>
                  </a:lnTo>
                  <a:lnTo>
                    <a:pt x="34177" y="3560"/>
                  </a:lnTo>
                  <a:lnTo>
                    <a:pt x="33465" y="4094"/>
                  </a:lnTo>
                  <a:lnTo>
                    <a:pt x="32753" y="4687"/>
                  </a:lnTo>
                  <a:lnTo>
                    <a:pt x="32041" y="5340"/>
                  </a:lnTo>
                  <a:lnTo>
                    <a:pt x="5400" y="32040"/>
                  </a:lnTo>
                  <a:lnTo>
                    <a:pt x="4748" y="32752"/>
                  </a:lnTo>
                  <a:lnTo>
                    <a:pt x="4095" y="33464"/>
                  </a:lnTo>
                  <a:lnTo>
                    <a:pt x="3561" y="34176"/>
                  </a:lnTo>
                  <a:lnTo>
                    <a:pt x="3027" y="34947"/>
                  </a:lnTo>
                  <a:lnTo>
                    <a:pt x="2552" y="35718"/>
                  </a:lnTo>
                  <a:lnTo>
                    <a:pt x="2137" y="36490"/>
                  </a:lnTo>
                  <a:lnTo>
                    <a:pt x="1722" y="37261"/>
                  </a:lnTo>
                  <a:lnTo>
                    <a:pt x="1366" y="38092"/>
                  </a:lnTo>
                  <a:lnTo>
                    <a:pt x="1069" y="38922"/>
                  </a:lnTo>
                  <a:lnTo>
                    <a:pt x="772" y="39812"/>
                  </a:lnTo>
                  <a:lnTo>
                    <a:pt x="535" y="40643"/>
                  </a:lnTo>
                  <a:lnTo>
                    <a:pt x="357" y="41533"/>
                  </a:lnTo>
                  <a:lnTo>
                    <a:pt x="179" y="42364"/>
                  </a:lnTo>
                  <a:lnTo>
                    <a:pt x="120" y="43254"/>
                  </a:lnTo>
                  <a:lnTo>
                    <a:pt x="60" y="44144"/>
                  </a:lnTo>
                  <a:lnTo>
                    <a:pt x="1" y="45034"/>
                  </a:lnTo>
                  <a:lnTo>
                    <a:pt x="60" y="45864"/>
                  </a:lnTo>
                  <a:lnTo>
                    <a:pt x="120" y="46754"/>
                  </a:lnTo>
                  <a:lnTo>
                    <a:pt x="179" y="47644"/>
                  </a:lnTo>
                  <a:lnTo>
                    <a:pt x="357" y="48534"/>
                  </a:lnTo>
                  <a:lnTo>
                    <a:pt x="535" y="49365"/>
                  </a:lnTo>
                  <a:lnTo>
                    <a:pt x="772" y="50196"/>
                  </a:lnTo>
                  <a:lnTo>
                    <a:pt x="1069" y="51086"/>
                  </a:lnTo>
                  <a:lnTo>
                    <a:pt x="1366" y="51916"/>
                  </a:lnTo>
                  <a:lnTo>
                    <a:pt x="1722" y="52747"/>
                  </a:lnTo>
                  <a:lnTo>
                    <a:pt x="2137" y="53518"/>
                  </a:lnTo>
                  <a:lnTo>
                    <a:pt x="2552" y="54290"/>
                  </a:lnTo>
                  <a:lnTo>
                    <a:pt x="3027" y="55061"/>
                  </a:lnTo>
                  <a:lnTo>
                    <a:pt x="3561" y="55832"/>
                  </a:lnTo>
                  <a:lnTo>
                    <a:pt x="4095" y="56544"/>
                  </a:lnTo>
                  <a:lnTo>
                    <a:pt x="4748" y="57256"/>
                  </a:lnTo>
                  <a:lnTo>
                    <a:pt x="5400" y="57968"/>
                  </a:lnTo>
                  <a:lnTo>
                    <a:pt x="32041" y="84668"/>
                  </a:lnTo>
                  <a:lnTo>
                    <a:pt x="32753" y="85321"/>
                  </a:lnTo>
                  <a:lnTo>
                    <a:pt x="33465" y="85914"/>
                  </a:lnTo>
                  <a:lnTo>
                    <a:pt x="34177" y="86448"/>
                  </a:lnTo>
                  <a:lnTo>
                    <a:pt x="34948" y="86982"/>
                  </a:lnTo>
                  <a:lnTo>
                    <a:pt x="35720" y="87457"/>
                  </a:lnTo>
                  <a:lnTo>
                    <a:pt x="36491" y="87931"/>
                  </a:lnTo>
                  <a:lnTo>
                    <a:pt x="37322" y="88287"/>
                  </a:lnTo>
                  <a:lnTo>
                    <a:pt x="38152" y="88643"/>
                  </a:lnTo>
                  <a:lnTo>
                    <a:pt x="38983" y="88999"/>
                  </a:lnTo>
                  <a:lnTo>
                    <a:pt x="39814" y="89237"/>
                  </a:lnTo>
                  <a:lnTo>
                    <a:pt x="40644" y="89474"/>
                  </a:lnTo>
                  <a:lnTo>
                    <a:pt x="41534" y="89652"/>
                  </a:lnTo>
                  <a:lnTo>
                    <a:pt x="42365" y="89830"/>
                  </a:lnTo>
                  <a:lnTo>
                    <a:pt x="43255" y="89949"/>
                  </a:lnTo>
                  <a:lnTo>
                    <a:pt x="44145" y="90008"/>
                  </a:lnTo>
                  <a:lnTo>
                    <a:pt x="45925" y="90008"/>
                  </a:lnTo>
                  <a:lnTo>
                    <a:pt x="46756" y="89949"/>
                  </a:lnTo>
                  <a:lnTo>
                    <a:pt x="47646" y="89830"/>
                  </a:lnTo>
                  <a:lnTo>
                    <a:pt x="48536" y="89652"/>
                  </a:lnTo>
                  <a:lnTo>
                    <a:pt x="49366" y="89474"/>
                  </a:lnTo>
                  <a:lnTo>
                    <a:pt x="50256" y="89237"/>
                  </a:lnTo>
                  <a:lnTo>
                    <a:pt x="51087" y="88999"/>
                  </a:lnTo>
                  <a:lnTo>
                    <a:pt x="51918" y="88643"/>
                  </a:lnTo>
                  <a:lnTo>
                    <a:pt x="52748" y="88287"/>
                  </a:lnTo>
                  <a:lnTo>
                    <a:pt x="53520" y="87931"/>
                  </a:lnTo>
                  <a:lnTo>
                    <a:pt x="54350" y="87457"/>
                  </a:lnTo>
                  <a:lnTo>
                    <a:pt x="55122" y="86982"/>
                  </a:lnTo>
                  <a:lnTo>
                    <a:pt x="55834" y="86448"/>
                  </a:lnTo>
                  <a:lnTo>
                    <a:pt x="56605" y="85914"/>
                  </a:lnTo>
                  <a:lnTo>
                    <a:pt x="57317" y="85321"/>
                  </a:lnTo>
                  <a:lnTo>
                    <a:pt x="57970" y="84668"/>
                  </a:lnTo>
                  <a:lnTo>
                    <a:pt x="84670" y="57968"/>
                  </a:lnTo>
                  <a:lnTo>
                    <a:pt x="85322" y="57256"/>
                  </a:lnTo>
                  <a:lnTo>
                    <a:pt x="85916" y="56544"/>
                  </a:lnTo>
                  <a:lnTo>
                    <a:pt x="86509" y="55832"/>
                  </a:lnTo>
                  <a:lnTo>
                    <a:pt x="87043" y="55061"/>
                  </a:lnTo>
                  <a:lnTo>
                    <a:pt x="87518" y="54290"/>
                  </a:lnTo>
                  <a:lnTo>
                    <a:pt x="87933" y="53518"/>
                  </a:lnTo>
                  <a:lnTo>
                    <a:pt x="88348" y="52747"/>
                  </a:lnTo>
                  <a:lnTo>
                    <a:pt x="88704" y="51916"/>
                  </a:lnTo>
                  <a:lnTo>
                    <a:pt x="89001" y="51086"/>
                  </a:lnTo>
                  <a:lnTo>
                    <a:pt x="89298" y="50196"/>
                  </a:lnTo>
                  <a:lnTo>
                    <a:pt x="89535" y="49365"/>
                  </a:lnTo>
                  <a:lnTo>
                    <a:pt x="89713" y="48534"/>
                  </a:lnTo>
                  <a:lnTo>
                    <a:pt x="89832" y="47644"/>
                  </a:lnTo>
                  <a:lnTo>
                    <a:pt x="89950" y="46754"/>
                  </a:lnTo>
                  <a:lnTo>
                    <a:pt x="90010" y="45864"/>
                  </a:lnTo>
                  <a:lnTo>
                    <a:pt x="90010" y="45034"/>
                  </a:lnTo>
                  <a:lnTo>
                    <a:pt x="90010" y="44144"/>
                  </a:lnTo>
                  <a:lnTo>
                    <a:pt x="89950" y="43254"/>
                  </a:lnTo>
                  <a:lnTo>
                    <a:pt x="89832" y="42364"/>
                  </a:lnTo>
                  <a:lnTo>
                    <a:pt x="89713" y="41533"/>
                  </a:lnTo>
                  <a:lnTo>
                    <a:pt x="89535" y="40643"/>
                  </a:lnTo>
                  <a:lnTo>
                    <a:pt x="89298" y="39812"/>
                  </a:lnTo>
                  <a:lnTo>
                    <a:pt x="89001" y="38922"/>
                  </a:lnTo>
                  <a:lnTo>
                    <a:pt x="88704" y="38092"/>
                  </a:lnTo>
                  <a:lnTo>
                    <a:pt x="88348" y="37261"/>
                  </a:lnTo>
                  <a:lnTo>
                    <a:pt x="87933" y="36490"/>
                  </a:lnTo>
                  <a:lnTo>
                    <a:pt x="87518" y="35718"/>
                  </a:lnTo>
                  <a:lnTo>
                    <a:pt x="87043" y="34947"/>
                  </a:lnTo>
                  <a:lnTo>
                    <a:pt x="86509" y="34176"/>
                  </a:lnTo>
                  <a:lnTo>
                    <a:pt x="85916" y="33464"/>
                  </a:lnTo>
                  <a:lnTo>
                    <a:pt x="85322" y="32752"/>
                  </a:lnTo>
                  <a:lnTo>
                    <a:pt x="84670" y="32040"/>
                  </a:lnTo>
                  <a:lnTo>
                    <a:pt x="57970" y="5340"/>
                  </a:lnTo>
                  <a:lnTo>
                    <a:pt x="57317" y="4687"/>
                  </a:lnTo>
                  <a:lnTo>
                    <a:pt x="56605" y="4094"/>
                  </a:lnTo>
                  <a:lnTo>
                    <a:pt x="55834" y="3560"/>
                  </a:lnTo>
                  <a:lnTo>
                    <a:pt x="55122" y="3026"/>
                  </a:lnTo>
                  <a:lnTo>
                    <a:pt x="54350" y="2551"/>
                  </a:lnTo>
                  <a:lnTo>
                    <a:pt x="53520" y="2077"/>
                  </a:lnTo>
                  <a:lnTo>
                    <a:pt x="52748" y="1721"/>
                  </a:lnTo>
                  <a:lnTo>
                    <a:pt x="51918" y="1365"/>
                  </a:lnTo>
                  <a:lnTo>
                    <a:pt x="51087" y="1009"/>
                  </a:lnTo>
                  <a:lnTo>
                    <a:pt x="50256" y="771"/>
                  </a:lnTo>
                  <a:lnTo>
                    <a:pt x="49366" y="534"/>
                  </a:lnTo>
                  <a:lnTo>
                    <a:pt x="48536" y="356"/>
                  </a:lnTo>
                  <a:lnTo>
                    <a:pt x="47646" y="178"/>
                  </a:lnTo>
                  <a:lnTo>
                    <a:pt x="46756" y="59"/>
                  </a:lnTo>
                  <a:lnTo>
                    <a:pt x="45925" y="0"/>
                  </a:lnTo>
                  <a:close/>
                </a:path>
              </a:pathLst>
            </a:custGeom>
            <a:solidFill>
              <a:srgbClr val="FD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91" name="Google Shape;91;p15"/>
            <p:cNvSpPr/>
            <p:nvPr/>
          </p:nvSpPr>
          <p:spPr>
            <a:xfrm>
              <a:off x="2117749" y="2106877"/>
              <a:ext cx="239139" cy="239142"/>
            </a:xfrm>
            <a:custGeom>
              <a:rect b="b" l="l" r="r" t="t"/>
              <a:pathLst>
                <a:path extrusionOk="0" h="82534" w="82533">
                  <a:moveTo>
                    <a:pt x="41237" y="1"/>
                  </a:moveTo>
                  <a:lnTo>
                    <a:pt x="40525" y="60"/>
                  </a:lnTo>
                  <a:lnTo>
                    <a:pt x="39872" y="179"/>
                  </a:lnTo>
                  <a:lnTo>
                    <a:pt x="39160" y="357"/>
                  </a:lnTo>
                  <a:lnTo>
                    <a:pt x="38508" y="594"/>
                  </a:lnTo>
                  <a:lnTo>
                    <a:pt x="32337" y="3502"/>
                  </a:lnTo>
                  <a:lnTo>
                    <a:pt x="31803" y="3739"/>
                  </a:lnTo>
                  <a:lnTo>
                    <a:pt x="31269" y="3917"/>
                  </a:lnTo>
                  <a:lnTo>
                    <a:pt x="30676" y="4036"/>
                  </a:lnTo>
                  <a:lnTo>
                    <a:pt x="30142" y="4095"/>
                  </a:lnTo>
                  <a:lnTo>
                    <a:pt x="23318" y="4688"/>
                  </a:lnTo>
                  <a:lnTo>
                    <a:pt x="22606" y="4807"/>
                  </a:lnTo>
                  <a:lnTo>
                    <a:pt x="21894" y="4985"/>
                  </a:lnTo>
                  <a:lnTo>
                    <a:pt x="21242" y="5222"/>
                  </a:lnTo>
                  <a:lnTo>
                    <a:pt x="20648" y="5519"/>
                  </a:lnTo>
                  <a:lnTo>
                    <a:pt x="20055" y="5934"/>
                  </a:lnTo>
                  <a:lnTo>
                    <a:pt x="19521" y="6350"/>
                  </a:lnTo>
                  <a:lnTo>
                    <a:pt x="18987" y="6884"/>
                  </a:lnTo>
                  <a:lnTo>
                    <a:pt x="18572" y="7418"/>
                  </a:lnTo>
                  <a:lnTo>
                    <a:pt x="14656" y="13054"/>
                  </a:lnTo>
                  <a:lnTo>
                    <a:pt x="14300" y="13529"/>
                  </a:lnTo>
                  <a:lnTo>
                    <a:pt x="13884" y="13944"/>
                  </a:lnTo>
                  <a:lnTo>
                    <a:pt x="13469" y="14300"/>
                  </a:lnTo>
                  <a:lnTo>
                    <a:pt x="13054" y="14656"/>
                  </a:lnTo>
                  <a:lnTo>
                    <a:pt x="7417" y="18572"/>
                  </a:lnTo>
                  <a:lnTo>
                    <a:pt x="6883" y="18988"/>
                  </a:lnTo>
                  <a:lnTo>
                    <a:pt x="6349" y="19521"/>
                  </a:lnTo>
                  <a:lnTo>
                    <a:pt x="5933" y="20055"/>
                  </a:lnTo>
                  <a:lnTo>
                    <a:pt x="5518" y="20649"/>
                  </a:lnTo>
                  <a:lnTo>
                    <a:pt x="5221" y="21242"/>
                  </a:lnTo>
                  <a:lnTo>
                    <a:pt x="4984" y="21954"/>
                  </a:lnTo>
                  <a:lnTo>
                    <a:pt x="4806" y="22607"/>
                  </a:lnTo>
                  <a:lnTo>
                    <a:pt x="4687" y="23319"/>
                  </a:lnTo>
                  <a:lnTo>
                    <a:pt x="4094" y="30142"/>
                  </a:lnTo>
                  <a:lnTo>
                    <a:pt x="4035" y="30735"/>
                  </a:lnTo>
                  <a:lnTo>
                    <a:pt x="3916" y="31269"/>
                  </a:lnTo>
                  <a:lnTo>
                    <a:pt x="3738" y="31803"/>
                  </a:lnTo>
                  <a:lnTo>
                    <a:pt x="3501" y="32337"/>
                  </a:lnTo>
                  <a:lnTo>
                    <a:pt x="593" y="38508"/>
                  </a:lnTo>
                  <a:lnTo>
                    <a:pt x="356" y="39220"/>
                  </a:lnTo>
                  <a:lnTo>
                    <a:pt x="178" y="39873"/>
                  </a:lnTo>
                  <a:lnTo>
                    <a:pt x="59" y="40585"/>
                  </a:lnTo>
                  <a:lnTo>
                    <a:pt x="0" y="41297"/>
                  </a:lnTo>
                  <a:lnTo>
                    <a:pt x="59" y="41949"/>
                  </a:lnTo>
                  <a:lnTo>
                    <a:pt x="178" y="42661"/>
                  </a:lnTo>
                  <a:lnTo>
                    <a:pt x="356" y="43373"/>
                  </a:lnTo>
                  <a:lnTo>
                    <a:pt x="593" y="44026"/>
                  </a:lnTo>
                  <a:lnTo>
                    <a:pt x="3501" y="50197"/>
                  </a:lnTo>
                  <a:lnTo>
                    <a:pt x="3738" y="50731"/>
                  </a:lnTo>
                  <a:lnTo>
                    <a:pt x="3916" y="51265"/>
                  </a:lnTo>
                  <a:lnTo>
                    <a:pt x="4035" y="51858"/>
                  </a:lnTo>
                  <a:lnTo>
                    <a:pt x="4094" y="52392"/>
                  </a:lnTo>
                  <a:lnTo>
                    <a:pt x="4687" y="59215"/>
                  </a:lnTo>
                  <a:lnTo>
                    <a:pt x="4806" y="59927"/>
                  </a:lnTo>
                  <a:lnTo>
                    <a:pt x="4984" y="60639"/>
                  </a:lnTo>
                  <a:lnTo>
                    <a:pt x="5221" y="61292"/>
                  </a:lnTo>
                  <a:lnTo>
                    <a:pt x="5518" y="61885"/>
                  </a:lnTo>
                  <a:lnTo>
                    <a:pt x="5933" y="62479"/>
                  </a:lnTo>
                  <a:lnTo>
                    <a:pt x="6349" y="63013"/>
                  </a:lnTo>
                  <a:lnTo>
                    <a:pt x="6883" y="63547"/>
                  </a:lnTo>
                  <a:lnTo>
                    <a:pt x="7417" y="63962"/>
                  </a:lnTo>
                  <a:lnTo>
                    <a:pt x="13054" y="67878"/>
                  </a:lnTo>
                  <a:lnTo>
                    <a:pt x="13469" y="68234"/>
                  </a:lnTo>
                  <a:lnTo>
                    <a:pt x="13884" y="68590"/>
                  </a:lnTo>
                  <a:lnTo>
                    <a:pt x="14300" y="69005"/>
                  </a:lnTo>
                  <a:lnTo>
                    <a:pt x="14656" y="69480"/>
                  </a:lnTo>
                  <a:lnTo>
                    <a:pt x="18572" y="75116"/>
                  </a:lnTo>
                  <a:lnTo>
                    <a:pt x="18987" y="75650"/>
                  </a:lnTo>
                  <a:lnTo>
                    <a:pt x="19521" y="76184"/>
                  </a:lnTo>
                  <a:lnTo>
                    <a:pt x="20055" y="76600"/>
                  </a:lnTo>
                  <a:lnTo>
                    <a:pt x="20648" y="77015"/>
                  </a:lnTo>
                  <a:lnTo>
                    <a:pt x="21242" y="77312"/>
                  </a:lnTo>
                  <a:lnTo>
                    <a:pt x="21894" y="77549"/>
                  </a:lnTo>
                  <a:lnTo>
                    <a:pt x="22606" y="77727"/>
                  </a:lnTo>
                  <a:lnTo>
                    <a:pt x="23318" y="77846"/>
                  </a:lnTo>
                  <a:lnTo>
                    <a:pt x="30142" y="78439"/>
                  </a:lnTo>
                  <a:lnTo>
                    <a:pt x="30676" y="78498"/>
                  </a:lnTo>
                  <a:lnTo>
                    <a:pt x="31269" y="78617"/>
                  </a:lnTo>
                  <a:lnTo>
                    <a:pt x="31803" y="78795"/>
                  </a:lnTo>
                  <a:lnTo>
                    <a:pt x="32337" y="79032"/>
                  </a:lnTo>
                  <a:lnTo>
                    <a:pt x="38508" y="81940"/>
                  </a:lnTo>
                  <a:lnTo>
                    <a:pt x="39160" y="82177"/>
                  </a:lnTo>
                  <a:lnTo>
                    <a:pt x="39872" y="82355"/>
                  </a:lnTo>
                  <a:lnTo>
                    <a:pt x="40525" y="82474"/>
                  </a:lnTo>
                  <a:lnTo>
                    <a:pt x="41237" y="82533"/>
                  </a:lnTo>
                  <a:lnTo>
                    <a:pt x="41949" y="82474"/>
                  </a:lnTo>
                  <a:lnTo>
                    <a:pt x="42661" y="82355"/>
                  </a:lnTo>
                  <a:lnTo>
                    <a:pt x="43314" y="82177"/>
                  </a:lnTo>
                  <a:lnTo>
                    <a:pt x="43966" y="81940"/>
                  </a:lnTo>
                  <a:lnTo>
                    <a:pt x="50196" y="79032"/>
                  </a:lnTo>
                  <a:lnTo>
                    <a:pt x="50730" y="78795"/>
                  </a:lnTo>
                  <a:lnTo>
                    <a:pt x="51264" y="78617"/>
                  </a:lnTo>
                  <a:lnTo>
                    <a:pt x="51798" y="78498"/>
                  </a:lnTo>
                  <a:lnTo>
                    <a:pt x="52392" y="78439"/>
                  </a:lnTo>
                  <a:lnTo>
                    <a:pt x="59215" y="77846"/>
                  </a:lnTo>
                  <a:lnTo>
                    <a:pt x="59927" y="77727"/>
                  </a:lnTo>
                  <a:lnTo>
                    <a:pt x="60580" y="77549"/>
                  </a:lnTo>
                  <a:lnTo>
                    <a:pt x="61232" y="77312"/>
                  </a:lnTo>
                  <a:lnTo>
                    <a:pt x="61885" y="77015"/>
                  </a:lnTo>
                  <a:lnTo>
                    <a:pt x="62478" y="76600"/>
                  </a:lnTo>
                  <a:lnTo>
                    <a:pt x="63012" y="76184"/>
                  </a:lnTo>
                  <a:lnTo>
                    <a:pt x="63487" y="75650"/>
                  </a:lnTo>
                  <a:lnTo>
                    <a:pt x="63962" y="75116"/>
                  </a:lnTo>
                  <a:lnTo>
                    <a:pt x="67878" y="69480"/>
                  </a:lnTo>
                  <a:lnTo>
                    <a:pt x="68234" y="69005"/>
                  </a:lnTo>
                  <a:lnTo>
                    <a:pt x="68590" y="68590"/>
                  </a:lnTo>
                  <a:lnTo>
                    <a:pt x="69005" y="68234"/>
                  </a:lnTo>
                  <a:lnTo>
                    <a:pt x="69480" y="67878"/>
                  </a:lnTo>
                  <a:lnTo>
                    <a:pt x="75057" y="63962"/>
                  </a:lnTo>
                  <a:lnTo>
                    <a:pt x="75650" y="63547"/>
                  </a:lnTo>
                  <a:lnTo>
                    <a:pt x="76125" y="63013"/>
                  </a:lnTo>
                  <a:lnTo>
                    <a:pt x="76600" y="62479"/>
                  </a:lnTo>
                  <a:lnTo>
                    <a:pt x="76956" y="61885"/>
                  </a:lnTo>
                  <a:lnTo>
                    <a:pt x="77312" y="61292"/>
                  </a:lnTo>
                  <a:lnTo>
                    <a:pt x="77549" y="60639"/>
                  </a:lnTo>
                  <a:lnTo>
                    <a:pt x="77727" y="59927"/>
                  </a:lnTo>
                  <a:lnTo>
                    <a:pt x="77846" y="59215"/>
                  </a:lnTo>
                  <a:lnTo>
                    <a:pt x="78439" y="52392"/>
                  </a:lnTo>
                  <a:lnTo>
                    <a:pt x="78498" y="51858"/>
                  </a:lnTo>
                  <a:lnTo>
                    <a:pt x="78617" y="51265"/>
                  </a:lnTo>
                  <a:lnTo>
                    <a:pt x="78795" y="50731"/>
                  </a:lnTo>
                  <a:lnTo>
                    <a:pt x="78973" y="50197"/>
                  </a:lnTo>
                  <a:lnTo>
                    <a:pt x="81880" y="44026"/>
                  </a:lnTo>
                  <a:lnTo>
                    <a:pt x="82177" y="43373"/>
                  </a:lnTo>
                  <a:lnTo>
                    <a:pt x="82355" y="42661"/>
                  </a:lnTo>
                  <a:lnTo>
                    <a:pt x="82474" y="41949"/>
                  </a:lnTo>
                  <a:lnTo>
                    <a:pt x="82533" y="41297"/>
                  </a:lnTo>
                  <a:lnTo>
                    <a:pt x="82474" y="40585"/>
                  </a:lnTo>
                  <a:lnTo>
                    <a:pt x="82355" y="39873"/>
                  </a:lnTo>
                  <a:lnTo>
                    <a:pt x="82177" y="39220"/>
                  </a:lnTo>
                  <a:lnTo>
                    <a:pt x="81880" y="38508"/>
                  </a:lnTo>
                  <a:lnTo>
                    <a:pt x="78973" y="32337"/>
                  </a:lnTo>
                  <a:lnTo>
                    <a:pt x="78795" y="31803"/>
                  </a:lnTo>
                  <a:lnTo>
                    <a:pt x="78617" y="31269"/>
                  </a:lnTo>
                  <a:lnTo>
                    <a:pt x="78498" y="30735"/>
                  </a:lnTo>
                  <a:lnTo>
                    <a:pt x="78439" y="30142"/>
                  </a:lnTo>
                  <a:lnTo>
                    <a:pt x="77846" y="23319"/>
                  </a:lnTo>
                  <a:lnTo>
                    <a:pt x="77727" y="22607"/>
                  </a:lnTo>
                  <a:lnTo>
                    <a:pt x="77549" y="21954"/>
                  </a:lnTo>
                  <a:lnTo>
                    <a:pt x="77312" y="21242"/>
                  </a:lnTo>
                  <a:lnTo>
                    <a:pt x="76956" y="20649"/>
                  </a:lnTo>
                  <a:lnTo>
                    <a:pt x="76600" y="20055"/>
                  </a:lnTo>
                  <a:lnTo>
                    <a:pt x="76125" y="19521"/>
                  </a:lnTo>
                  <a:lnTo>
                    <a:pt x="75650" y="18988"/>
                  </a:lnTo>
                  <a:lnTo>
                    <a:pt x="75057" y="18572"/>
                  </a:lnTo>
                  <a:lnTo>
                    <a:pt x="69480" y="14656"/>
                  </a:lnTo>
                  <a:lnTo>
                    <a:pt x="69005" y="14300"/>
                  </a:lnTo>
                  <a:lnTo>
                    <a:pt x="68590" y="13944"/>
                  </a:lnTo>
                  <a:lnTo>
                    <a:pt x="68234" y="13529"/>
                  </a:lnTo>
                  <a:lnTo>
                    <a:pt x="67878" y="13054"/>
                  </a:lnTo>
                  <a:lnTo>
                    <a:pt x="63962" y="7418"/>
                  </a:lnTo>
                  <a:lnTo>
                    <a:pt x="63487" y="6884"/>
                  </a:lnTo>
                  <a:lnTo>
                    <a:pt x="63012" y="6350"/>
                  </a:lnTo>
                  <a:lnTo>
                    <a:pt x="62478" y="5934"/>
                  </a:lnTo>
                  <a:lnTo>
                    <a:pt x="61885" y="5519"/>
                  </a:lnTo>
                  <a:lnTo>
                    <a:pt x="61232" y="5222"/>
                  </a:lnTo>
                  <a:lnTo>
                    <a:pt x="60580" y="4985"/>
                  </a:lnTo>
                  <a:lnTo>
                    <a:pt x="59927" y="4807"/>
                  </a:lnTo>
                  <a:lnTo>
                    <a:pt x="59215" y="4688"/>
                  </a:lnTo>
                  <a:lnTo>
                    <a:pt x="52392" y="4095"/>
                  </a:lnTo>
                  <a:lnTo>
                    <a:pt x="51798" y="4036"/>
                  </a:lnTo>
                  <a:lnTo>
                    <a:pt x="51264" y="3917"/>
                  </a:lnTo>
                  <a:lnTo>
                    <a:pt x="50730" y="3739"/>
                  </a:lnTo>
                  <a:lnTo>
                    <a:pt x="50196" y="3502"/>
                  </a:lnTo>
                  <a:lnTo>
                    <a:pt x="43966" y="594"/>
                  </a:lnTo>
                  <a:lnTo>
                    <a:pt x="43314" y="357"/>
                  </a:lnTo>
                  <a:lnTo>
                    <a:pt x="42661" y="179"/>
                  </a:lnTo>
                  <a:lnTo>
                    <a:pt x="41949" y="60"/>
                  </a:lnTo>
                  <a:lnTo>
                    <a:pt x="41237" y="1"/>
                  </a:lnTo>
                  <a:close/>
                </a:path>
              </a:pathLst>
            </a:custGeom>
            <a:solidFill>
              <a:srgbClr val="7325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92" name="Google Shape;92;p15"/>
            <p:cNvSpPr txBox="1"/>
            <p:nvPr/>
          </p:nvSpPr>
          <p:spPr>
            <a:xfrm>
              <a:off x="2530100" y="1366494"/>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600">
                  <a:solidFill>
                    <a:srgbClr val="202124"/>
                  </a:solidFill>
                  <a:latin typeface="Red Hat Display SemiBold"/>
                  <a:ea typeface="Red Hat Display SemiBold"/>
                  <a:cs typeface="Red Hat Display SemiBold"/>
                  <a:sym typeface="Red Hat Display SemiBold"/>
                </a:rPr>
                <a:t>Why this topic</a:t>
              </a:r>
              <a:endParaRPr sz="1600">
                <a:solidFill>
                  <a:srgbClr val="202124"/>
                </a:solidFill>
                <a:latin typeface="Red Hat Display SemiBold"/>
                <a:ea typeface="Red Hat Display SemiBold"/>
                <a:cs typeface="Red Hat Display SemiBold"/>
                <a:sym typeface="Red Hat Display SemiBold"/>
              </a:endParaRPr>
            </a:p>
          </p:txBody>
        </p:sp>
        <p:cxnSp>
          <p:nvCxnSpPr>
            <p:cNvPr id="93" name="Google Shape;93;p15"/>
            <p:cNvCxnSpPr/>
            <p:nvPr/>
          </p:nvCxnSpPr>
          <p:spPr>
            <a:xfrm>
              <a:off x="2044650" y="1894196"/>
              <a:ext cx="5054700" cy="0"/>
            </a:xfrm>
            <a:prstGeom prst="straightConnector1">
              <a:avLst/>
            </a:prstGeom>
            <a:noFill/>
            <a:ln cap="flat" cmpd="sng" w="9525">
              <a:solidFill>
                <a:srgbClr val="CCCCCC"/>
              </a:solidFill>
              <a:prstDash val="solid"/>
              <a:round/>
              <a:headEnd len="med" w="med" type="none"/>
              <a:tailEnd len="med" w="med" type="none"/>
            </a:ln>
          </p:spPr>
        </p:cxnSp>
        <p:sp>
          <p:nvSpPr>
            <p:cNvPr id="94" name="Google Shape;94;p15"/>
            <p:cNvSpPr txBox="1"/>
            <p:nvPr/>
          </p:nvSpPr>
          <p:spPr>
            <a:xfrm>
              <a:off x="2530100" y="2057098"/>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600">
                  <a:solidFill>
                    <a:srgbClr val="202124"/>
                  </a:solidFill>
                  <a:latin typeface="Red Hat Display SemiBold"/>
                  <a:ea typeface="Red Hat Display SemiBold"/>
                  <a:cs typeface="Red Hat Display SemiBold"/>
                  <a:sym typeface="Red Hat Display SemiBold"/>
                </a:rPr>
                <a:t>Impact</a:t>
              </a:r>
              <a:endParaRPr sz="1600">
                <a:solidFill>
                  <a:srgbClr val="202124"/>
                </a:solidFill>
                <a:latin typeface="Red Hat Display SemiBold"/>
                <a:ea typeface="Red Hat Display SemiBold"/>
                <a:cs typeface="Red Hat Display SemiBold"/>
                <a:sym typeface="Red Hat Display SemiBold"/>
              </a:endParaRPr>
            </a:p>
          </p:txBody>
        </p:sp>
        <p:cxnSp>
          <p:nvCxnSpPr>
            <p:cNvPr id="95" name="Google Shape;95;p15"/>
            <p:cNvCxnSpPr/>
            <p:nvPr/>
          </p:nvCxnSpPr>
          <p:spPr>
            <a:xfrm>
              <a:off x="2044650" y="2584800"/>
              <a:ext cx="5054700" cy="0"/>
            </a:xfrm>
            <a:prstGeom prst="straightConnector1">
              <a:avLst/>
            </a:prstGeom>
            <a:noFill/>
            <a:ln cap="flat" cmpd="sng" w="9525">
              <a:solidFill>
                <a:srgbClr val="CCCCCC"/>
              </a:solidFill>
              <a:prstDash val="solid"/>
              <a:round/>
              <a:headEnd len="med" w="med" type="none"/>
              <a:tailEnd len="med" w="med" type="none"/>
            </a:ln>
          </p:spPr>
        </p:cxnSp>
        <p:sp>
          <p:nvSpPr>
            <p:cNvPr id="96" name="Google Shape;96;p15"/>
            <p:cNvSpPr txBox="1"/>
            <p:nvPr/>
          </p:nvSpPr>
          <p:spPr>
            <a:xfrm>
              <a:off x="2530100" y="2747702"/>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600">
                  <a:solidFill>
                    <a:srgbClr val="202124"/>
                  </a:solidFill>
                  <a:latin typeface="Red Hat Display SemiBold"/>
                  <a:ea typeface="Red Hat Display SemiBold"/>
                  <a:cs typeface="Red Hat Display SemiBold"/>
                  <a:sym typeface="Red Hat Display SemiBold"/>
                </a:rPr>
                <a:t>Aim</a:t>
              </a:r>
              <a:endParaRPr sz="1600">
                <a:solidFill>
                  <a:srgbClr val="202124"/>
                </a:solidFill>
                <a:latin typeface="Red Hat Display SemiBold"/>
                <a:ea typeface="Red Hat Display SemiBold"/>
                <a:cs typeface="Red Hat Display SemiBold"/>
                <a:sym typeface="Red Hat Display SemiBold"/>
              </a:endParaRPr>
            </a:p>
          </p:txBody>
        </p:sp>
        <p:cxnSp>
          <p:nvCxnSpPr>
            <p:cNvPr id="97" name="Google Shape;97;p15"/>
            <p:cNvCxnSpPr/>
            <p:nvPr/>
          </p:nvCxnSpPr>
          <p:spPr>
            <a:xfrm>
              <a:off x="2044650" y="3275404"/>
              <a:ext cx="5054700" cy="0"/>
            </a:xfrm>
            <a:prstGeom prst="straightConnector1">
              <a:avLst/>
            </a:prstGeom>
            <a:noFill/>
            <a:ln cap="flat" cmpd="sng" w="9525">
              <a:solidFill>
                <a:srgbClr val="CCCCCC"/>
              </a:solidFill>
              <a:prstDash val="solid"/>
              <a:round/>
              <a:headEnd len="med" w="med" type="none"/>
              <a:tailEnd len="med" w="med" type="none"/>
            </a:ln>
          </p:spPr>
        </p:cxnSp>
        <p:sp>
          <p:nvSpPr>
            <p:cNvPr id="98" name="Google Shape;98;p15"/>
            <p:cNvSpPr txBox="1"/>
            <p:nvPr/>
          </p:nvSpPr>
          <p:spPr>
            <a:xfrm>
              <a:off x="2530100" y="3438306"/>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600">
                  <a:solidFill>
                    <a:srgbClr val="202124"/>
                  </a:solidFill>
                  <a:latin typeface="Red Hat Display SemiBold"/>
                  <a:ea typeface="Red Hat Display SemiBold"/>
                  <a:cs typeface="Red Hat Display SemiBold"/>
                  <a:sym typeface="Red Hat Display SemiBold"/>
                </a:rPr>
                <a:t>Data</a:t>
              </a:r>
              <a:endParaRPr sz="1600">
                <a:solidFill>
                  <a:srgbClr val="202124"/>
                </a:solidFill>
                <a:latin typeface="Red Hat Display SemiBold"/>
                <a:ea typeface="Red Hat Display SemiBold"/>
                <a:cs typeface="Red Hat Display SemiBold"/>
                <a:sym typeface="Red Hat Display SemiBold"/>
              </a:endParaRPr>
            </a:p>
          </p:txBody>
        </p:sp>
        <p:sp>
          <p:nvSpPr>
            <p:cNvPr id="99" name="Google Shape;99;p15"/>
            <p:cNvSpPr/>
            <p:nvPr/>
          </p:nvSpPr>
          <p:spPr>
            <a:xfrm rot="-2985087">
              <a:off x="2112969" y="1452314"/>
              <a:ext cx="248412" cy="167059"/>
            </a:xfrm>
            <a:prstGeom prst="roundRect">
              <a:avLst>
                <a:gd fmla="val 50000" name="adj"/>
              </a:avLst>
            </a:prstGeom>
            <a:solidFill>
              <a:srgbClr val="FE7A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grpSp>
      <p:grpSp>
        <p:nvGrpSpPr>
          <p:cNvPr id="100" name="Google Shape;100;p15"/>
          <p:cNvGrpSpPr/>
          <p:nvPr/>
        </p:nvGrpSpPr>
        <p:grpSpPr>
          <a:xfrm>
            <a:off x="5506045" y="1366573"/>
            <a:ext cx="3326246" cy="2410352"/>
            <a:chOff x="2428875" y="1057900"/>
            <a:chExt cx="4286400" cy="3027700"/>
          </a:xfrm>
        </p:grpSpPr>
        <p:sp>
          <p:nvSpPr>
            <p:cNvPr id="101" name="Google Shape;101;p15"/>
            <p:cNvSpPr/>
            <p:nvPr/>
          </p:nvSpPr>
          <p:spPr>
            <a:xfrm>
              <a:off x="2428875" y="1057900"/>
              <a:ext cx="4286400" cy="924600"/>
            </a:xfrm>
            <a:prstGeom prst="roundRect">
              <a:avLst>
                <a:gd fmla="val 19759" name="adj"/>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02" name="Google Shape;102;p15"/>
            <p:cNvSpPr/>
            <p:nvPr/>
          </p:nvSpPr>
          <p:spPr>
            <a:xfrm>
              <a:off x="2428875" y="2109450"/>
              <a:ext cx="4286400" cy="924600"/>
            </a:xfrm>
            <a:prstGeom prst="roundRect">
              <a:avLst>
                <a:gd fmla="val 19759" name="adj"/>
              </a:avLst>
            </a:prstGeom>
            <a:solidFill>
              <a:srgbClr val="ADC2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03" name="Google Shape;103;p15"/>
            <p:cNvSpPr/>
            <p:nvPr/>
          </p:nvSpPr>
          <p:spPr>
            <a:xfrm>
              <a:off x="2428875" y="3161000"/>
              <a:ext cx="4286400" cy="924600"/>
            </a:xfrm>
            <a:prstGeom prst="roundRect">
              <a:avLst>
                <a:gd fmla="val 19759" name="adj"/>
              </a:avLst>
            </a:prstGeom>
            <a:solidFill>
              <a:srgbClr val="83AF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04" name="Google Shape;104;p15"/>
            <p:cNvSpPr txBox="1"/>
            <p:nvPr/>
          </p:nvSpPr>
          <p:spPr>
            <a:xfrm>
              <a:off x="2490975" y="1119988"/>
              <a:ext cx="1526400" cy="800400"/>
            </a:xfrm>
            <a:prstGeom prst="rect">
              <a:avLst/>
            </a:prstGeom>
            <a:noFill/>
            <a:ln>
              <a:noFill/>
            </a:ln>
          </p:spPr>
          <p:txBody>
            <a:bodyPr anchorCtr="0" anchor="ctr" bIns="91425" lIns="91425" spcFirstLastPara="1" rIns="91425" wrap="square" tIns="91425">
              <a:normAutofit/>
            </a:bodyPr>
            <a:lstStyle/>
            <a:p>
              <a:pPr indent="0" lvl="0" marL="0" rtl="0" algn="l">
                <a:lnSpc>
                  <a:spcPct val="60000"/>
                </a:lnSpc>
                <a:spcBef>
                  <a:spcPts val="0"/>
                </a:spcBef>
                <a:spcAft>
                  <a:spcPts val="0"/>
                </a:spcAft>
                <a:buNone/>
              </a:pPr>
              <a:r>
                <a:rPr b="1" lang="en" sz="1800">
                  <a:latin typeface="Darker Grotesque"/>
                  <a:ea typeface="Darker Grotesque"/>
                  <a:cs typeface="Darker Grotesque"/>
                  <a:sym typeface="Darker Grotesque"/>
                </a:rPr>
                <a:t>Total Records</a:t>
              </a:r>
              <a:endParaRPr b="1" sz="1800">
                <a:solidFill>
                  <a:srgbClr val="000000"/>
                </a:solidFill>
                <a:latin typeface="Darker Grotesque"/>
                <a:ea typeface="Darker Grotesque"/>
                <a:cs typeface="Darker Grotesque"/>
                <a:sym typeface="Darker Grotesque"/>
              </a:endParaRPr>
            </a:p>
          </p:txBody>
        </p:sp>
        <p:sp>
          <p:nvSpPr>
            <p:cNvPr id="105" name="Google Shape;105;p15"/>
            <p:cNvSpPr txBox="1"/>
            <p:nvPr/>
          </p:nvSpPr>
          <p:spPr>
            <a:xfrm>
              <a:off x="4629150" y="1120000"/>
              <a:ext cx="2024100" cy="8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Archivo"/>
                  <a:ea typeface="Archivo"/>
                  <a:cs typeface="Archivo"/>
                  <a:sym typeface="Archivo"/>
                </a:rPr>
                <a:t>4424 &amp; 35 features</a:t>
              </a:r>
              <a:endParaRPr sz="1800">
                <a:solidFill>
                  <a:srgbClr val="000000"/>
                </a:solidFill>
                <a:latin typeface="Archivo"/>
                <a:ea typeface="Archivo"/>
                <a:cs typeface="Archivo"/>
                <a:sym typeface="Archivo"/>
              </a:endParaRPr>
            </a:p>
          </p:txBody>
        </p:sp>
        <p:sp>
          <p:nvSpPr>
            <p:cNvPr id="106" name="Google Shape;106;p15"/>
            <p:cNvSpPr txBox="1"/>
            <p:nvPr/>
          </p:nvSpPr>
          <p:spPr>
            <a:xfrm>
              <a:off x="2490962" y="2171550"/>
              <a:ext cx="1605600" cy="800400"/>
            </a:xfrm>
            <a:prstGeom prst="rect">
              <a:avLst/>
            </a:prstGeom>
            <a:noFill/>
            <a:ln>
              <a:noFill/>
            </a:ln>
          </p:spPr>
          <p:txBody>
            <a:bodyPr anchorCtr="0" anchor="ctr" bIns="91425" lIns="91425" spcFirstLastPara="1" rIns="91425" wrap="square" tIns="91425">
              <a:normAutofit/>
            </a:bodyPr>
            <a:lstStyle/>
            <a:p>
              <a:pPr indent="0" lvl="0" marL="0" rtl="0" algn="l">
                <a:lnSpc>
                  <a:spcPct val="60000"/>
                </a:lnSpc>
                <a:spcBef>
                  <a:spcPts val="0"/>
                </a:spcBef>
                <a:spcAft>
                  <a:spcPts val="0"/>
                </a:spcAft>
                <a:buNone/>
              </a:pPr>
              <a:r>
                <a:rPr b="1" lang="en" sz="1800">
                  <a:latin typeface="Darker Grotesque"/>
                  <a:ea typeface="Darker Grotesque"/>
                  <a:cs typeface="Darker Grotesque"/>
                  <a:sym typeface="Darker Grotesque"/>
                </a:rPr>
                <a:t>Categorical Feature</a:t>
              </a:r>
              <a:endParaRPr b="1" sz="1800">
                <a:solidFill>
                  <a:srgbClr val="000000"/>
                </a:solidFill>
                <a:latin typeface="Darker Grotesque"/>
                <a:ea typeface="Darker Grotesque"/>
                <a:cs typeface="Darker Grotesque"/>
                <a:sym typeface="Darker Grotesque"/>
              </a:endParaRPr>
            </a:p>
          </p:txBody>
        </p:sp>
        <p:sp>
          <p:nvSpPr>
            <p:cNvPr id="107" name="Google Shape;107;p15"/>
            <p:cNvSpPr txBox="1"/>
            <p:nvPr/>
          </p:nvSpPr>
          <p:spPr>
            <a:xfrm>
              <a:off x="4628950" y="2171550"/>
              <a:ext cx="2024100" cy="8004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sz="1800">
                  <a:latin typeface="Archivo"/>
                  <a:ea typeface="Archivo"/>
                  <a:cs typeface="Archivo"/>
                  <a:sym typeface="Archivo"/>
                </a:rPr>
                <a:t>19</a:t>
              </a:r>
              <a:endParaRPr sz="1800">
                <a:solidFill>
                  <a:srgbClr val="000000"/>
                </a:solidFill>
                <a:latin typeface="Archivo"/>
                <a:ea typeface="Archivo"/>
                <a:cs typeface="Archivo"/>
                <a:sym typeface="Archivo"/>
              </a:endParaRPr>
            </a:p>
          </p:txBody>
        </p:sp>
        <p:sp>
          <p:nvSpPr>
            <p:cNvPr id="108" name="Google Shape;108;p15"/>
            <p:cNvSpPr txBox="1"/>
            <p:nvPr/>
          </p:nvSpPr>
          <p:spPr>
            <a:xfrm>
              <a:off x="2490975" y="3223100"/>
              <a:ext cx="1526400" cy="800400"/>
            </a:xfrm>
            <a:prstGeom prst="rect">
              <a:avLst/>
            </a:prstGeom>
            <a:noFill/>
            <a:ln>
              <a:noFill/>
            </a:ln>
          </p:spPr>
          <p:txBody>
            <a:bodyPr anchorCtr="0" anchor="ctr" bIns="91425" lIns="91425" spcFirstLastPara="1" rIns="91425" wrap="square" tIns="91425">
              <a:normAutofit/>
            </a:bodyPr>
            <a:lstStyle/>
            <a:p>
              <a:pPr indent="0" lvl="0" marL="0" rtl="0" algn="l">
                <a:lnSpc>
                  <a:spcPct val="60000"/>
                </a:lnSpc>
                <a:spcBef>
                  <a:spcPts val="0"/>
                </a:spcBef>
                <a:spcAft>
                  <a:spcPts val="0"/>
                </a:spcAft>
                <a:buNone/>
              </a:pPr>
              <a:r>
                <a:rPr b="1" lang="en" sz="1800">
                  <a:latin typeface="Darker Grotesque"/>
                  <a:ea typeface="Darker Grotesque"/>
                  <a:cs typeface="Darker Grotesque"/>
                  <a:sym typeface="Darker Grotesque"/>
                </a:rPr>
                <a:t>Numerical Feature</a:t>
              </a:r>
              <a:endParaRPr b="1" sz="1800">
                <a:solidFill>
                  <a:srgbClr val="000000"/>
                </a:solidFill>
                <a:latin typeface="Darker Grotesque"/>
                <a:ea typeface="Darker Grotesque"/>
                <a:cs typeface="Darker Grotesque"/>
                <a:sym typeface="Darker Grotesque"/>
              </a:endParaRPr>
            </a:p>
          </p:txBody>
        </p:sp>
        <p:sp>
          <p:nvSpPr>
            <p:cNvPr id="109" name="Google Shape;109;p15"/>
            <p:cNvSpPr txBox="1"/>
            <p:nvPr/>
          </p:nvSpPr>
          <p:spPr>
            <a:xfrm>
              <a:off x="4629200" y="3223100"/>
              <a:ext cx="2024100" cy="8004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sz="1800">
                  <a:latin typeface="Archivo"/>
                  <a:ea typeface="Archivo"/>
                  <a:cs typeface="Archivo"/>
                  <a:sym typeface="Archivo"/>
                </a:rPr>
                <a:t>16</a:t>
              </a:r>
              <a:endParaRPr sz="1800">
                <a:latin typeface="Archivo"/>
                <a:ea typeface="Archivo"/>
                <a:cs typeface="Archivo"/>
                <a:sym typeface="Archivo"/>
              </a:endParaRPr>
            </a:p>
          </p:txBody>
        </p:sp>
      </p:grpSp>
      <p:sp>
        <p:nvSpPr>
          <p:cNvPr id="110" name="Google Shape;11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7" name="Google Shape;11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00">
                <a:solidFill>
                  <a:schemeClr val="dk1"/>
                </a:solidFill>
              </a:rPr>
              <a:t>EDA</a:t>
            </a:r>
            <a:endParaRPr b="1" sz="3900">
              <a:solidFill>
                <a:schemeClr val="dk1"/>
              </a:solidFill>
            </a:endParaRPr>
          </a:p>
        </p:txBody>
      </p:sp>
      <p:sp>
        <p:nvSpPr>
          <p:cNvPr id="123" name="Google Shape;123;p17"/>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124" name="Google Shape;124;p17"/>
          <p:cNvGrpSpPr/>
          <p:nvPr/>
        </p:nvGrpSpPr>
        <p:grpSpPr>
          <a:xfrm>
            <a:off x="5369313" y="1361988"/>
            <a:ext cx="2937845" cy="4159500"/>
            <a:chOff x="3528938" y="224013"/>
            <a:chExt cx="2937845" cy="4159500"/>
          </a:xfrm>
        </p:grpSpPr>
        <p:cxnSp>
          <p:nvCxnSpPr>
            <p:cNvPr id="125" name="Google Shape;125;p17"/>
            <p:cNvCxnSpPr/>
            <p:nvPr/>
          </p:nvCxnSpPr>
          <p:spPr>
            <a:xfrm>
              <a:off x="3830888" y="753813"/>
              <a:ext cx="0" cy="3629700"/>
            </a:xfrm>
            <a:prstGeom prst="straightConnector1">
              <a:avLst/>
            </a:prstGeom>
            <a:noFill/>
            <a:ln cap="flat" cmpd="sng" w="9525">
              <a:solidFill>
                <a:srgbClr val="000000"/>
              </a:solidFill>
              <a:prstDash val="solid"/>
              <a:round/>
              <a:headEnd len="med" w="med" type="none"/>
              <a:tailEnd len="med" w="med" type="none"/>
            </a:ln>
          </p:spPr>
        </p:cxnSp>
        <p:sp>
          <p:nvSpPr>
            <p:cNvPr id="126" name="Google Shape;126;p17"/>
            <p:cNvSpPr txBox="1"/>
            <p:nvPr/>
          </p:nvSpPr>
          <p:spPr>
            <a:xfrm>
              <a:off x="4262374" y="905050"/>
              <a:ext cx="22044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Categorical feature analysis</a:t>
              </a:r>
              <a:endParaRPr sz="1600">
                <a:solidFill>
                  <a:schemeClr val="lt1"/>
                </a:solidFill>
                <a:latin typeface="BIZ UDPMincho"/>
                <a:ea typeface="BIZ UDPMincho"/>
                <a:cs typeface="BIZ UDPMincho"/>
                <a:sym typeface="BIZ UDPMincho"/>
              </a:endParaRPr>
            </a:p>
          </p:txBody>
        </p:sp>
        <p:sp>
          <p:nvSpPr>
            <p:cNvPr id="127" name="Google Shape;127;p17"/>
            <p:cNvSpPr txBox="1"/>
            <p:nvPr/>
          </p:nvSpPr>
          <p:spPr>
            <a:xfrm>
              <a:off x="4262383" y="1585775"/>
              <a:ext cx="22044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Numerical feature analysis</a:t>
              </a:r>
              <a:endParaRPr sz="1600">
                <a:solidFill>
                  <a:schemeClr val="lt1"/>
                </a:solidFill>
                <a:latin typeface="BIZ UDPMincho"/>
                <a:ea typeface="BIZ UDPMincho"/>
                <a:cs typeface="BIZ UDPMincho"/>
                <a:sym typeface="BIZ UDPMincho"/>
              </a:endParaRPr>
            </a:p>
          </p:txBody>
        </p:sp>
        <p:sp>
          <p:nvSpPr>
            <p:cNvPr id="128" name="Google Shape;128;p17"/>
            <p:cNvSpPr txBox="1"/>
            <p:nvPr/>
          </p:nvSpPr>
          <p:spPr>
            <a:xfrm>
              <a:off x="4262377" y="224025"/>
              <a:ext cx="15414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lt1"/>
                  </a:solidFill>
                  <a:latin typeface="BIZ UDPMincho"/>
                  <a:ea typeface="BIZ UDPMincho"/>
                  <a:cs typeface="BIZ UDPMincho"/>
                  <a:sym typeface="BIZ UDPMincho"/>
                </a:rPr>
                <a:t>Label Proportion</a:t>
              </a:r>
              <a:endParaRPr sz="1600">
                <a:solidFill>
                  <a:schemeClr val="lt1"/>
                </a:solidFill>
                <a:latin typeface="BIZ UDPMincho"/>
                <a:ea typeface="BIZ UDPMincho"/>
                <a:cs typeface="BIZ UDPMincho"/>
                <a:sym typeface="BIZ UDPMincho"/>
              </a:endParaRPr>
            </a:p>
          </p:txBody>
        </p:sp>
        <p:sp>
          <p:nvSpPr>
            <p:cNvPr id="129" name="Google Shape;129;p17"/>
            <p:cNvSpPr/>
            <p:nvPr/>
          </p:nvSpPr>
          <p:spPr>
            <a:xfrm>
              <a:off x="3528938" y="1585763"/>
              <a:ext cx="603900" cy="603900"/>
            </a:xfrm>
            <a:prstGeom prst="ellipse">
              <a:avLst/>
            </a:prstGeom>
            <a:solidFill>
              <a:srgbClr val="DCD1C5"/>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3</a:t>
              </a:r>
              <a:endParaRPr>
                <a:latin typeface="BIZ UDPMincho"/>
                <a:ea typeface="BIZ UDPMincho"/>
                <a:cs typeface="BIZ UDPMincho"/>
                <a:sym typeface="BIZ UDPMincho"/>
              </a:endParaRPr>
            </a:p>
          </p:txBody>
        </p:sp>
        <p:sp>
          <p:nvSpPr>
            <p:cNvPr id="130" name="Google Shape;130;p17"/>
            <p:cNvSpPr/>
            <p:nvPr/>
          </p:nvSpPr>
          <p:spPr>
            <a:xfrm>
              <a:off x="3528938" y="904888"/>
              <a:ext cx="603900" cy="603900"/>
            </a:xfrm>
            <a:prstGeom prst="ellipse">
              <a:avLst/>
            </a:prstGeom>
            <a:solidFill>
              <a:srgbClr val="D3C3B2"/>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2</a:t>
              </a:r>
              <a:endParaRPr>
                <a:latin typeface="BIZ UDPMincho"/>
                <a:ea typeface="BIZ UDPMincho"/>
                <a:cs typeface="BIZ UDPMincho"/>
                <a:sym typeface="BIZ UDPMincho"/>
              </a:endParaRPr>
            </a:p>
          </p:txBody>
        </p:sp>
        <p:sp>
          <p:nvSpPr>
            <p:cNvPr id="131" name="Google Shape;131;p17"/>
            <p:cNvSpPr/>
            <p:nvPr/>
          </p:nvSpPr>
          <p:spPr>
            <a:xfrm>
              <a:off x="3528938" y="224013"/>
              <a:ext cx="603900" cy="603900"/>
            </a:xfrm>
            <a:prstGeom prst="ellipse">
              <a:avLst/>
            </a:prstGeom>
            <a:solidFill>
              <a:srgbClr val="C9B29B"/>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rgbClr val="1F1F1F"/>
                  </a:solidFill>
                  <a:latin typeface="BIZ UDPMincho"/>
                  <a:ea typeface="BIZ UDPMincho"/>
                  <a:cs typeface="BIZ UDPMincho"/>
                  <a:sym typeface="BIZ UDPMincho"/>
                </a:rPr>
                <a:t>1</a:t>
              </a:r>
              <a:endParaRPr>
                <a:latin typeface="BIZ UDPMincho"/>
                <a:ea typeface="BIZ UDPMincho"/>
                <a:cs typeface="BIZ UDPMincho"/>
                <a:sym typeface="BIZ UDPMincho"/>
              </a:endParaRPr>
            </a:p>
          </p:txBody>
        </p:sp>
      </p:grpSp>
      <p:sp>
        <p:nvSpPr>
          <p:cNvPr id="132" name="Google Shape;13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idx="4294967295" type="ctrTitle"/>
          </p:nvPr>
        </p:nvSpPr>
        <p:spPr>
          <a:xfrm>
            <a:off x="490250" y="402600"/>
            <a:ext cx="7455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chemeClr val="lt1"/>
                </a:solidFill>
              </a:rPr>
              <a:t>Label Proportion</a:t>
            </a:r>
            <a:endParaRPr b="1" sz="3900">
              <a:solidFill>
                <a:schemeClr val="lt1"/>
              </a:solidFill>
            </a:endParaRPr>
          </a:p>
        </p:txBody>
      </p:sp>
      <p:pic>
        <p:nvPicPr>
          <p:cNvPr id="138" name="Google Shape;138;p18"/>
          <p:cNvPicPr preferRelativeResize="0"/>
          <p:nvPr/>
        </p:nvPicPr>
        <p:blipFill>
          <a:blip r:embed="rId3">
            <a:alphaModFix/>
          </a:blip>
          <a:stretch>
            <a:fillRect/>
          </a:stretch>
        </p:blipFill>
        <p:spPr>
          <a:xfrm>
            <a:off x="3108638" y="1297925"/>
            <a:ext cx="2926725" cy="3022325"/>
          </a:xfrm>
          <a:prstGeom prst="rect">
            <a:avLst/>
          </a:prstGeom>
          <a:noFill/>
          <a:ln>
            <a:noFill/>
          </a:ln>
        </p:spPr>
      </p:pic>
      <p:sp>
        <p:nvSpPr>
          <p:cNvPr id="139" name="Google Shape;13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idx="4294967295" type="ctrTitle"/>
          </p:nvPr>
        </p:nvSpPr>
        <p:spPr>
          <a:xfrm>
            <a:off x="490250" y="402600"/>
            <a:ext cx="7455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chemeClr val="lt1"/>
                </a:solidFill>
              </a:rPr>
              <a:t>Categorical Feature Analysis</a:t>
            </a:r>
            <a:endParaRPr b="1" sz="3900">
              <a:solidFill>
                <a:schemeClr val="lt1"/>
              </a:solidFill>
            </a:endParaRPr>
          </a:p>
        </p:txBody>
      </p:sp>
      <p:sp>
        <p:nvSpPr>
          <p:cNvPr id="145" name="Google Shape;145;p19"/>
          <p:cNvSpPr txBox="1"/>
          <p:nvPr/>
        </p:nvSpPr>
        <p:spPr>
          <a:xfrm>
            <a:off x="490250" y="1434775"/>
            <a:ext cx="62751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ld Standard TT"/>
              <a:buChar char="●"/>
            </a:pPr>
            <a:r>
              <a:rPr b="1" lang="en" sz="1800">
                <a:solidFill>
                  <a:schemeClr val="lt1"/>
                </a:solidFill>
                <a:latin typeface="Old Standard TT"/>
                <a:ea typeface="Old Standard TT"/>
                <a:cs typeface="Old Standard TT"/>
                <a:sym typeface="Old Standard TT"/>
              </a:rPr>
              <a:t>Univariate Analysis</a:t>
            </a:r>
            <a:r>
              <a:rPr lang="en" sz="1800">
                <a:solidFill>
                  <a:schemeClr val="lt1"/>
                </a:solidFill>
                <a:latin typeface="Old Standard TT"/>
                <a:ea typeface="Old Standard TT"/>
                <a:cs typeface="Old Standard TT"/>
                <a:sym typeface="Old Standard TT"/>
              </a:rPr>
              <a:t> - To understand the distribution of each categories through count plots</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b="1" lang="en" sz="1800">
                <a:solidFill>
                  <a:schemeClr val="lt1"/>
                </a:solidFill>
                <a:latin typeface="Old Standard TT"/>
                <a:ea typeface="Old Standard TT"/>
                <a:cs typeface="Old Standard TT"/>
                <a:sym typeface="Old Standard TT"/>
              </a:rPr>
              <a:t>Bivariate Analysis</a:t>
            </a:r>
            <a:r>
              <a:rPr lang="en" sz="1800">
                <a:solidFill>
                  <a:schemeClr val="lt1"/>
                </a:solidFill>
                <a:latin typeface="Old Standard TT"/>
                <a:ea typeface="Old Standard TT"/>
                <a:cs typeface="Old Standard TT"/>
                <a:sym typeface="Old Standard TT"/>
              </a:rPr>
              <a:t> - Chi-Square Independence test for categorical variables</a:t>
            </a:r>
            <a:endParaRPr sz="1800">
              <a:solidFill>
                <a:schemeClr val="lt1"/>
              </a:solidFill>
              <a:latin typeface="Old Standard TT"/>
              <a:ea typeface="Old Standard TT"/>
              <a:cs typeface="Old Standard TT"/>
              <a:sym typeface="Old Standard TT"/>
            </a:endParaRPr>
          </a:p>
        </p:txBody>
      </p:sp>
      <p:sp>
        <p:nvSpPr>
          <p:cNvPr id="146" name="Google Shape;14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19" title="Screenshot 2025-05-06 at 5.17.57 PM.png"/>
          <p:cNvPicPr preferRelativeResize="0"/>
          <p:nvPr/>
        </p:nvPicPr>
        <p:blipFill>
          <a:blip r:embed="rId3">
            <a:alphaModFix/>
          </a:blip>
          <a:stretch>
            <a:fillRect/>
          </a:stretch>
        </p:blipFill>
        <p:spPr>
          <a:xfrm>
            <a:off x="6906600" y="1390411"/>
            <a:ext cx="1565850" cy="31085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idx="4294967295" type="ctrTitle"/>
          </p:nvPr>
        </p:nvSpPr>
        <p:spPr>
          <a:xfrm>
            <a:off x="490250" y="402600"/>
            <a:ext cx="7455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chemeClr val="lt1"/>
                </a:solidFill>
              </a:rPr>
              <a:t>Numerical Feature Analysis</a:t>
            </a:r>
            <a:endParaRPr b="1" sz="3900">
              <a:solidFill>
                <a:schemeClr val="lt1"/>
              </a:solidFill>
            </a:endParaRPr>
          </a:p>
        </p:txBody>
      </p:sp>
      <p:sp>
        <p:nvSpPr>
          <p:cNvPr id="153" name="Google Shape;153;p20"/>
          <p:cNvSpPr txBox="1"/>
          <p:nvPr/>
        </p:nvSpPr>
        <p:spPr>
          <a:xfrm>
            <a:off x="490250" y="1434775"/>
            <a:ext cx="40818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ld Standard TT"/>
              <a:buChar char="●"/>
            </a:pPr>
            <a:r>
              <a:rPr b="1" lang="en" sz="1800">
                <a:solidFill>
                  <a:schemeClr val="lt1"/>
                </a:solidFill>
                <a:latin typeface="Old Standard TT"/>
                <a:ea typeface="Old Standard TT"/>
                <a:cs typeface="Old Standard TT"/>
                <a:sym typeface="Old Standard TT"/>
              </a:rPr>
              <a:t>Univariate Analysis</a:t>
            </a:r>
            <a:r>
              <a:rPr lang="en" sz="1800">
                <a:solidFill>
                  <a:schemeClr val="lt1"/>
                </a:solidFill>
                <a:latin typeface="Old Standard TT"/>
                <a:ea typeface="Old Standard TT"/>
                <a:cs typeface="Old Standard TT"/>
                <a:sym typeface="Old Standard TT"/>
              </a:rPr>
              <a:t> - Histogram to </a:t>
            </a:r>
            <a:r>
              <a:rPr lang="en" sz="1800">
                <a:solidFill>
                  <a:schemeClr val="lt1"/>
                </a:solidFill>
                <a:latin typeface="Old Standard TT"/>
                <a:ea typeface="Old Standard TT"/>
                <a:cs typeface="Old Standard TT"/>
                <a:sym typeface="Old Standard TT"/>
              </a:rPr>
              <a:t>visualize</a:t>
            </a:r>
            <a:r>
              <a:rPr lang="en" sz="1800">
                <a:solidFill>
                  <a:schemeClr val="lt1"/>
                </a:solidFill>
                <a:latin typeface="Old Standard TT"/>
                <a:ea typeface="Old Standard TT"/>
                <a:cs typeface="Old Standard TT"/>
                <a:sym typeface="Old Standard TT"/>
              </a:rPr>
              <a:t> the distribution of numerical feature</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b="1" lang="en" sz="1800">
                <a:solidFill>
                  <a:schemeClr val="lt1"/>
                </a:solidFill>
                <a:latin typeface="Old Standard TT"/>
                <a:ea typeface="Old Standard TT"/>
                <a:cs typeface="Old Standard TT"/>
                <a:sym typeface="Old Standard TT"/>
              </a:rPr>
              <a:t>Bivariate Analysis</a:t>
            </a:r>
            <a:r>
              <a:rPr lang="en" sz="1800">
                <a:solidFill>
                  <a:schemeClr val="lt1"/>
                </a:solidFill>
                <a:latin typeface="Old Standard TT"/>
                <a:ea typeface="Old Standard TT"/>
                <a:cs typeface="Old Standard TT"/>
                <a:sym typeface="Old Standard TT"/>
              </a:rPr>
              <a:t> - Spearman’s rank correlation between </a:t>
            </a:r>
            <a:r>
              <a:rPr lang="en" sz="1800">
                <a:solidFill>
                  <a:schemeClr val="lt1"/>
                </a:solidFill>
                <a:latin typeface="Old Standard TT"/>
                <a:ea typeface="Old Standard TT"/>
                <a:cs typeface="Old Standard TT"/>
                <a:sym typeface="Old Standard TT"/>
              </a:rPr>
              <a:t>numerical</a:t>
            </a:r>
            <a:r>
              <a:rPr lang="en" sz="1800">
                <a:solidFill>
                  <a:schemeClr val="lt1"/>
                </a:solidFill>
                <a:latin typeface="Old Standard TT"/>
                <a:ea typeface="Old Standard TT"/>
                <a:cs typeface="Old Standard TT"/>
                <a:sym typeface="Old Standard TT"/>
              </a:rPr>
              <a:t> features and the target</a:t>
            </a:r>
            <a:endParaRPr sz="1800">
              <a:solidFill>
                <a:schemeClr val="lt1"/>
              </a:solidFill>
              <a:latin typeface="Old Standard TT"/>
              <a:ea typeface="Old Standard TT"/>
              <a:cs typeface="Old Standard TT"/>
              <a:sym typeface="Old Standard TT"/>
            </a:endParaRPr>
          </a:p>
        </p:txBody>
      </p:sp>
      <p:sp>
        <p:nvSpPr>
          <p:cNvPr id="154" name="Google Shape;15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0"/>
          <p:cNvPicPr preferRelativeResize="0"/>
          <p:nvPr/>
        </p:nvPicPr>
        <p:blipFill>
          <a:blip r:embed="rId3">
            <a:alphaModFix/>
          </a:blip>
          <a:stretch>
            <a:fillRect/>
          </a:stretch>
        </p:blipFill>
        <p:spPr>
          <a:xfrm>
            <a:off x="4677057" y="1441332"/>
            <a:ext cx="3683910" cy="322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idx="4294967295" type="ctrTitle"/>
          </p:nvPr>
        </p:nvSpPr>
        <p:spPr>
          <a:xfrm>
            <a:off x="490250" y="402600"/>
            <a:ext cx="7455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chemeClr val="lt1"/>
                </a:solidFill>
              </a:rPr>
              <a:t>Numerical Feature Analysis</a:t>
            </a:r>
            <a:endParaRPr b="1" sz="3900">
              <a:solidFill>
                <a:schemeClr val="lt1"/>
              </a:solidFill>
            </a:endParaRPr>
          </a:p>
        </p:txBody>
      </p:sp>
      <p:pic>
        <p:nvPicPr>
          <p:cNvPr id="161" name="Google Shape;161;p21"/>
          <p:cNvPicPr preferRelativeResize="0"/>
          <p:nvPr/>
        </p:nvPicPr>
        <p:blipFill>
          <a:blip r:embed="rId3">
            <a:alphaModFix/>
          </a:blip>
          <a:stretch>
            <a:fillRect/>
          </a:stretch>
        </p:blipFill>
        <p:spPr>
          <a:xfrm>
            <a:off x="1333500" y="1209075"/>
            <a:ext cx="6477000" cy="3486150"/>
          </a:xfrm>
          <a:prstGeom prst="rect">
            <a:avLst/>
          </a:prstGeom>
          <a:noFill/>
          <a:ln>
            <a:noFill/>
          </a:ln>
        </p:spPr>
      </p:pic>
      <p:sp>
        <p:nvSpPr>
          <p:cNvPr id="162" name="Google Shape;16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